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2" d="100"/>
          <a:sy n="72" d="100"/>
        </p:scale>
        <p:origin x="6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5C7B-E829-4532-8911-6C03CCEA4C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9FC0F-8EB2-4D93-9248-FBA0E2AE1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82E7B-EFAB-4F30-95FA-A40AB01C92F5}"/>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5" name="Footer Placeholder 4">
            <a:extLst>
              <a:ext uri="{FF2B5EF4-FFF2-40B4-BE49-F238E27FC236}">
                <a16:creationId xmlns:a16="http://schemas.microsoft.com/office/drawing/2014/main" id="{F1F8502F-A84A-4167-A34D-ECA30A3C6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0DBBC-6B70-4A54-A59B-4BBA03CB6EFC}"/>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242160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5E4C-8FA7-4A9B-BCC0-CF36F62238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82BE0-6A6C-413D-8A2F-6327CBD8EB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9B97C-0981-4FFA-AB22-113634CB4078}"/>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5" name="Footer Placeholder 4">
            <a:extLst>
              <a:ext uri="{FF2B5EF4-FFF2-40B4-BE49-F238E27FC236}">
                <a16:creationId xmlns:a16="http://schemas.microsoft.com/office/drawing/2014/main" id="{361A9C3A-EAEA-44E0-BF45-C03D9C748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4351A-202E-4969-9AB8-CCF0781E529F}"/>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18633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C2C94A-99AB-4BA8-AD73-4CB895AA5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243E23-A302-46D4-B663-044011E2F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A81F5-9D75-4926-8DD9-09277FECA548}"/>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5" name="Footer Placeholder 4">
            <a:extLst>
              <a:ext uri="{FF2B5EF4-FFF2-40B4-BE49-F238E27FC236}">
                <a16:creationId xmlns:a16="http://schemas.microsoft.com/office/drawing/2014/main" id="{FDB0D5D2-0A2D-4C3B-B1CF-3C7028FC7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B2B80-2637-46F1-A7ED-9039FE8B4DF8}"/>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289569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D9EB-C93C-4530-BD6E-54CF5204A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2A87D-E053-4AA1-A2B4-52375B44A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68610-E17F-4234-A93B-C4A1FDDECC9D}"/>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5" name="Footer Placeholder 4">
            <a:extLst>
              <a:ext uri="{FF2B5EF4-FFF2-40B4-BE49-F238E27FC236}">
                <a16:creationId xmlns:a16="http://schemas.microsoft.com/office/drawing/2014/main" id="{0233C77B-8B2C-486B-B380-15FEE1231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04493-9B56-4A7C-9267-2208AACF7BEE}"/>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70800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B698-99E2-4CB4-BB86-CD25A26C0D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609FEA-A546-494D-97AE-92546DF8A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DD9395-168C-4328-8622-05F040ACD066}"/>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5" name="Footer Placeholder 4">
            <a:extLst>
              <a:ext uri="{FF2B5EF4-FFF2-40B4-BE49-F238E27FC236}">
                <a16:creationId xmlns:a16="http://schemas.microsoft.com/office/drawing/2014/main" id="{064B26AD-70AB-4FF1-8926-F6E46F96A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9F8D0-7FA5-4ED9-8F0C-617D8C39AAB2}"/>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405514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1EEF-5EF2-40C3-B174-AEA1B9D1E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AA340-7656-489C-AF26-3820E0EE51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6C970-405A-45DD-A823-EF5D24B77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19FC2-31A2-4601-A573-24AD813D4DD7}"/>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6" name="Footer Placeholder 5">
            <a:extLst>
              <a:ext uri="{FF2B5EF4-FFF2-40B4-BE49-F238E27FC236}">
                <a16:creationId xmlns:a16="http://schemas.microsoft.com/office/drawing/2014/main" id="{1626D60D-2F75-489F-8DB1-5E57CE737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D0102-0BDA-4D52-8B1B-43E83A565508}"/>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7532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4BBE-62E9-4A2B-8CC0-B6AC1F138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A4DF2-A0DB-454E-904C-15EFE45A4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22FE0F-262E-4E09-92F4-5942ACDA58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5D8EE-3210-4F82-860B-F2188C64D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D2B82-9350-4DA0-9E29-D5A7626647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B19D4-C57E-440F-971A-5021D5D298F0}"/>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8" name="Footer Placeholder 7">
            <a:extLst>
              <a:ext uri="{FF2B5EF4-FFF2-40B4-BE49-F238E27FC236}">
                <a16:creationId xmlns:a16="http://schemas.microsoft.com/office/drawing/2014/main" id="{73984D0D-E107-4759-BAF3-221F6E76E2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389E54-629D-48FE-A5E4-692C9EE42998}"/>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142257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977B-F527-42B1-B85A-B2349054D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28EEE-E840-497D-8482-F61508A08077}"/>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4" name="Footer Placeholder 3">
            <a:extLst>
              <a:ext uri="{FF2B5EF4-FFF2-40B4-BE49-F238E27FC236}">
                <a16:creationId xmlns:a16="http://schemas.microsoft.com/office/drawing/2014/main" id="{7102981E-ED9F-4DFE-8BC1-57191F79D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3BE9A9-08F7-463D-A463-DF3B3E1CD602}"/>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296544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42687-CE89-4D87-9760-494D52DCFC26}"/>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3" name="Footer Placeholder 2">
            <a:extLst>
              <a:ext uri="{FF2B5EF4-FFF2-40B4-BE49-F238E27FC236}">
                <a16:creationId xmlns:a16="http://schemas.microsoft.com/office/drawing/2014/main" id="{E62A92A7-CB10-4FF6-AD62-0030E3DA3D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82B6B3-E9F2-43A2-93A1-F6C0E5CC2A6C}"/>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124245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5129-3602-4EE6-92EE-9611A9DB6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C6300F-C20A-474B-BC75-134E38015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B955EB-8CC2-47B8-AB64-4F0413BC0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82A78-09D6-4D79-890E-D5FDE3E10824}"/>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6" name="Footer Placeholder 5">
            <a:extLst>
              <a:ext uri="{FF2B5EF4-FFF2-40B4-BE49-F238E27FC236}">
                <a16:creationId xmlns:a16="http://schemas.microsoft.com/office/drawing/2014/main" id="{985C123A-EA87-4A72-BF37-C452D98AE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581E7-5028-4AFB-BC65-C5271FC63475}"/>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60550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2B9D-8B78-494D-B704-96F9131F1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36391-8FD4-44DC-BE61-FF70D08DD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D3621E-FD3C-4B28-87C6-3E428E038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4C38B-4A3F-4BB7-9495-68F1D73FECCB}"/>
              </a:ext>
            </a:extLst>
          </p:cNvPr>
          <p:cNvSpPr>
            <a:spLocks noGrp="1"/>
          </p:cNvSpPr>
          <p:nvPr>
            <p:ph type="dt" sz="half" idx="10"/>
          </p:nvPr>
        </p:nvSpPr>
        <p:spPr/>
        <p:txBody>
          <a:bodyPr/>
          <a:lstStyle/>
          <a:p>
            <a:fld id="{E8C68FC3-8049-4E99-92BE-F3649C69B5ED}" type="datetimeFigureOut">
              <a:rPr lang="en-US" smtClean="0"/>
              <a:t>9/21/2020</a:t>
            </a:fld>
            <a:endParaRPr lang="en-US"/>
          </a:p>
        </p:txBody>
      </p:sp>
      <p:sp>
        <p:nvSpPr>
          <p:cNvPr id="6" name="Footer Placeholder 5">
            <a:extLst>
              <a:ext uri="{FF2B5EF4-FFF2-40B4-BE49-F238E27FC236}">
                <a16:creationId xmlns:a16="http://schemas.microsoft.com/office/drawing/2014/main" id="{2B947035-31A4-4D0D-BD65-F57D7228A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0F725-AAF9-4348-AE3B-B79BE4EEE8CE}"/>
              </a:ext>
            </a:extLst>
          </p:cNvPr>
          <p:cNvSpPr>
            <a:spLocks noGrp="1"/>
          </p:cNvSpPr>
          <p:nvPr>
            <p:ph type="sldNum" sz="quarter" idx="12"/>
          </p:nvPr>
        </p:nvSpPr>
        <p:spPr/>
        <p:txBody>
          <a:bodyPr/>
          <a:lstStyle/>
          <a:p>
            <a:fld id="{83893418-AE1E-4240-A27C-46D98DF2F3BB}" type="slidenum">
              <a:rPr lang="en-US" smtClean="0"/>
              <a:t>‹#›</a:t>
            </a:fld>
            <a:endParaRPr lang="en-US"/>
          </a:p>
        </p:txBody>
      </p:sp>
    </p:spTree>
    <p:extLst>
      <p:ext uri="{BB962C8B-B14F-4D97-AF65-F5344CB8AC3E}">
        <p14:creationId xmlns:p14="http://schemas.microsoft.com/office/powerpoint/2010/main" val="6347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67D0C-07D3-400F-A775-4BA54D9D5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37D25B-33E1-4521-864C-F95F958EF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E45A0-A37F-4DD6-A923-9CE150CB4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8FC3-8049-4E99-92BE-F3649C69B5ED}" type="datetimeFigureOut">
              <a:rPr lang="en-US" smtClean="0"/>
              <a:t>9/21/2020</a:t>
            </a:fld>
            <a:endParaRPr lang="en-US"/>
          </a:p>
        </p:txBody>
      </p:sp>
      <p:sp>
        <p:nvSpPr>
          <p:cNvPr id="5" name="Footer Placeholder 4">
            <a:extLst>
              <a:ext uri="{FF2B5EF4-FFF2-40B4-BE49-F238E27FC236}">
                <a16:creationId xmlns:a16="http://schemas.microsoft.com/office/drawing/2014/main" id="{E321312C-3BD1-4607-9BC3-FEB13FA9D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9C8654-0F5E-45B4-A60D-D0C934C1D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93418-AE1E-4240-A27C-46D98DF2F3BB}" type="slidenum">
              <a:rPr lang="en-US" smtClean="0"/>
              <a:t>‹#›</a:t>
            </a:fld>
            <a:endParaRPr lang="en-US"/>
          </a:p>
        </p:txBody>
      </p:sp>
    </p:spTree>
    <p:extLst>
      <p:ext uri="{BB962C8B-B14F-4D97-AF65-F5344CB8AC3E}">
        <p14:creationId xmlns:p14="http://schemas.microsoft.com/office/powerpoint/2010/main" val="281288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hotos-public-domain.com/2011/02/19/green-notebook-paper-texture/"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aunchpad.classlink.com/rcboe" TargetMode="External"/><Relationship Id="rId2" Type="http://schemas.openxmlformats.org/officeDocument/2006/relationships/hyperlink" Target="https://www.teachyourmonstertoread.com/u/4183826" TargetMode="External"/><Relationship Id="rId1" Type="http://schemas.openxmlformats.org/officeDocument/2006/relationships/slideLayout" Target="../slideLayouts/slideLayout2.xml"/><Relationship Id="rId6" Type="http://schemas.openxmlformats.org/officeDocument/2006/relationships/hyperlink" Target="https://www.mathgames.com/user/login" TargetMode="External"/><Relationship Id="rId5" Type="http://schemas.openxmlformats.org/officeDocument/2006/relationships/hyperlink" Target="http://www.remind.com/" TargetMode="External"/><Relationship Id="rId4" Type="http://schemas.openxmlformats.org/officeDocument/2006/relationships/hyperlink" Target="http://www.readworks.org/stud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CCB7-CAE7-434C-B03E-DD25F9CC6343}"/>
              </a:ext>
            </a:extLst>
          </p:cNvPr>
          <p:cNvSpPr>
            <a:spLocks noGrp="1"/>
          </p:cNvSpPr>
          <p:nvPr>
            <p:ph type="ctrTitle"/>
          </p:nvPr>
        </p:nvSpPr>
        <p:spPr>
          <a:xfrm>
            <a:off x="6746628" y="1783959"/>
            <a:ext cx="4645250" cy="2889114"/>
          </a:xfrm>
        </p:spPr>
        <p:txBody>
          <a:bodyPr anchor="b">
            <a:normAutofit/>
          </a:bodyPr>
          <a:lstStyle/>
          <a:p>
            <a:pPr algn="l"/>
            <a:r>
              <a:rPr lang="en-US" sz="6000" dirty="0">
                <a:solidFill>
                  <a:schemeClr val="accent6"/>
                </a:solidFill>
                <a:latin typeface="Ink Free" panose="03080402000500000000" pitchFamily="66" charset="0"/>
              </a:rPr>
              <a:t>Week at a glance</a:t>
            </a:r>
          </a:p>
        </p:txBody>
      </p:sp>
      <p:sp>
        <p:nvSpPr>
          <p:cNvPr id="3" name="Subtitle 2">
            <a:extLst>
              <a:ext uri="{FF2B5EF4-FFF2-40B4-BE49-F238E27FC236}">
                <a16:creationId xmlns:a16="http://schemas.microsoft.com/office/drawing/2014/main" id="{9CE02A99-D9A1-4707-A4DD-A05CE6E527BB}"/>
              </a:ext>
            </a:extLst>
          </p:cNvPr>
          <p:cNvSpPr>
            <a:spLocks noGrp="1"/>
          </p:cNvSpPr>
          <p:nvPr>
            <p:ph type="subTitle" idx="1"/>
          </p:nvPr>
        </p:nvSpPr>
        <p:spPr>
          <a:xfrm>
            <a:off x="6746627" y="4750893"/>
            <a:ext cx="4645250" cy="1147863"/>
          </a:xfrm>
        </p:spPr>
        <p:txBody>
          <a:bodyPr anchor="t">
            <a:normAutofit lnSpcReduction="10000"/>
          </a:bodyPr>
          <a:lstStyle/>
          <a:p>
            <a:pPr algn="l"/>
            <a:r>
              <a:rPr lang="en-US" sz="2000" dirty="0">
                <a:solidFill>
                  <a:schemeClr val="accent6"/>
                </a:solidFill>
                <a:latin typeface="Ink Free" panose="03080402000500000000" pitchFamily="66" charset="0"/>
              </a:rPr>
              <a:t>Ms. Weston’s Class </a:t>
            </a:r>
          </a:p>
          <a:p>
            <a:pPr algn="l"/>
            <a:r>
              <a:rPr lang="en-US" sz="2000" dirty="0">
                <a:solidFill>
                  <a:schemeClr val="accent6"/>
                </a:solidFill>
                <a:latin typeface="Ink Free" panose="03080402000500000000" pitchFamily="66" charset="0"/>
              </a:rPr>
              <a:t>Kindergarten – 5</a:t>
            </a:r>
            <a:r>
              <a:rPr lang="en-US" sz="2000" baseline="30000" dirty="0">
                <a:solidFill>
                  <a:schemeClr val="accent6"/>
                </a:solidFill>
                <a:latin typeface="Ink Free" panose="03080402000500000000" pitchFamily="66" charset="0"/>
              </a:rPr>
              <a:t>th</a:t>
            </a:r>
            <a:r>
              <a:rPr lang="en-US" sz="2000" dirty="0">
                <a:solidFill>
                  <a:schemeClr val="accent6"/>
                </a:solidFill>
                <a:latin typeface="Ink Free" panose="03080402000500000000" pitchFamily="66" charset="0"/>
              </a:rPr>
              <a:t> Grade</a:t>
            </a:r>
          </a:p>
          <a:p>
            <a:pPr algn="l"/>
            <a:r>
              <a:rPr lang="en-US" sz="2000" dirty="0">
                <a:solidFill>
                  <a:schemeClr val="accent6"/>
                </a:solidFill>
                <a:latin typeface="Ink Free" panose="03080402000500000000" pitchFamily="66" charset="0"/>
              </a:rPr>
              <a:t>Week of March September 21</a:t>
            </a:r>
            <a:r>
              <a:rPr lang="en-US" sz="2000" baseline="30000" dirty="0">
                <a:solidFill>
                  <a:schemeClr val="accent6"/>
                </a:solidFill>
                <a:latin typeface="Ink Free" panose="03080402000500000000" pitchFamily="66" charset="0"/>
              </a:rPr>
              <a:t>st</a:t>
            </a:r>
            <a:r>
              <a:rPr lang="en-US" sz="2000" dirty="0">
                <a:solidFill>
                  <a:schemeClr val="accent6"/>
                </a:solidFill>
                <a:latin typeface="Ink Free" panose="03080402000500000000" pitchFamily="66" charset="0"/>
              </a:rPr>
              <a:t> -25th</a:t>
            </a:r>
          </a:p>
        </p:txBody>
      </p:sp>
      <p:sp>
        <p:nvSpPr>
          <p:cNvPr id="14"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C634B87-621A-4AA2-8E15-F1ABB42BEA86}"/>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895" r="1647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672493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010647" cy="1325563"/>
          </a:xfrm>
        </p:spPr>
        <p:txBody>
          <a:bodyPr>
            <a:normAutofit fontScale="90000"/>
          </a:bodyPr>
          <a:lstStyle/>
          <a:p>
            <a:pPr algn="ctr"/>
            <a:r>
              <a:rPr lang="en-US" dirty="0">
                <a:solidFill>
                  <a:schemeClr val="accent6"/>
                </a:solidFill>
                <a:latin typeface="Ink Free" panose="03080402000500000000" pitchFamily="66" charset="0"/>
              </a:rPr>
              <a:t>Third Grade Math </a:t>
            </a:r>
          </a:p>
        </p:txBody>
      </p:sp>
      <p:sp>
        <p:nvSpPr>
          <p:cNvPr id="3" name="Content Placeholder 2">
            <a:extLst>
              <a:ext uri="{FF2B5EF4-FFF2-40B4-BE49-F238E27FC236}">
                <a16:creationId xmlns:a16="http://schemas.microsoft.com/office/drawing/2014/main" id="{9D022985-B813-4B22-94D7-68B91F838A0A}"/>
              </a:ext>
            </a:extLst>
          </p:cNvPr>
          <p:cNvSpPr>
            <a:spLocks noGrp="1"/>
          </p:cNvSpPr>
          <p:nvPr>
            <p:ph idx="1"/>
          </p:nvPr>
        </p:nvSpPr>
        <p:spPr>
          <a:xfrm>
            <a:off x="6096000" y="87313"/>
            <a:ext cx="4320988" cy="1603375"/>
          </a:xfrm>
        </p:spPr>
        <p:txBody>
          <a:bodyPr>
            <a:normAutofit fontScale="85000" lnSpcReduction="20000"/>
          </a:bodyPr>
          <a:lstStyle/>
          <a:p>
            <a:r>
              <a:rPr lang="en-US" dirty="0"/>
              <a:t>I can state how many more and how many less. I can add within 1000.</a:t>
            </a:r>
          </a:p>
          <a:p>
            <a:r>
              <a:rPr lang="en-US" dirty="0"/>
              <a:t>3.NBT.2, 3.MD.3, 3.NBT.1, 3.MD.4 </a:t>
            </a:r>
          </a:p>
        </p:txBody>
      </p:sp>
      <p:sp>
        <p:nvSpPr>
          <p:cNvPr id="6" name="Content Placeholder 2">
            <a:extLst>
              <a:ext uri="{FF2B5EF4-FFF2-40B4-BE49-F238E27FC236}">
                <a16:creationId xmlns:a16="http://schemas.microsoft.com/office/drawing/2014/main" id="{BF15722B-D7F7-4E3D-BA67-296A16259A17}"/>
              </a:ext>
            </a:extLst>
          </p:cNvPr>
          <p:cNvSpPr txBox="1">
            <a:spLocks/>
          </p:cNvSpPr>
          <p:nvPr/>
        </p:nvSpPr>
        <p:spPr>
          <a:xfrm>
            <a:off x="445155" y="1894541"/>
            <a:ext cx="11123798" cy="444838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 Students will begin by writing their numbers through to 100. We will then listen to our Jack Hartmann Videos, Subitize, count to 150, and shapes. Students will then take a pre-test on comparing numbers, stating which one is greater than and which one is less than. Once done, the students will go into creating their alligator less than/greater than signs. I will then show two numbers on the board, and students are to hold up which sign goes in the blank. When complete, we will fill out a worksheet where students cut and glue the alligator “eating” the correct number.</a:t>
            </a:r>
          </a:p>
          <a:p>
            <a:r>
              <a:rPr lang="en-US" sz="3100" dirty="0"/>
              <a:t>Tuesday-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as a group together to better understand numbers that are greater and less than.</a:t>
            </a:r>
          </a:p>
          <a:p>
            <a:r>
              <a:rPr lang="en-US" sz="3100" dirty="0"/>
              <a:t>Wednesday-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independently to gauge where they are at. </a:t>
            </a:r>
          </a:p>
          <a:p>
            <a:r>
              <a:rPr lang="en-US" sz="3100" dirty="0"/>
              <a:t>Thursday-</a:t>
            </a:r>
          </a:p>
          <a:p>
            <a:pPr marL="0" indent="0">
              <a:buNone/>
            </a:pPr>
            <a:r>
              <a:rPr lang="en-US" sz="3100" dirty="0"/>
              <a:t>-Students will begin by writing their numbers through to 100. We will then listen to our Jack Hartmann Videos, Subitize, count to 150, and shapes. Students will independently work on a comparing numbers sheet, we will go over the answers together and clear up any misunderstandings concerning comparing numbers. When complete, students will work on a I-ready math lesson. </a:t>
            </a:r>
          </a:p>
          <a:p>
            <a:r>
              <a:rPr lang="en-US" sz="3100" dirty="0"/>
              <a:t>Friday-</a:t>
            </a:r>
          </a:p>
          <a:p>
            <a:pPr marL="0" indent="0">
              <a:buNone/>
            </a:pPr>
            <a:r>
              <a:rPr lang="en-US" sz="3100" dirty="0"/>
              <a:t>- Students will be assessed on Math goals, take their I-ready growth monitoring, have a quiz over comparing numbers, and fill in their hundreds chart without help.</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p:txBody>
      </p:sp>
    </p:spTree>
    <p:extLst>
      <p:ext uri="{BB962C8B-B14F-4D97-AF65-F5344CB8AC3E}">
        <p14:creationId xmlns:p14="http://schemas.microsoft.com/office/powerpoint/2010/main" val="193654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470835" cy="1325563"/>
          </a:xfrm>
        </p:spPr>
        <p:txBody>
          <a:bodyPr/>
          <a:lstStyle/>
          <a:p>
            <a:pPr algn="ctr"/>
            <a:r>
              <a:rPr lang="en-US" dirty="0">
                <a:solidFill>
                  <a:schemeClr val="accent6"/>
                </a:solidFill>
                <a:latin typeface="Ink Free" panose="03080402000500000000" pitchFamily="66" charset="0"/>
              </a:rPr>
              <a:t>Fourth Grade ELA</a:t>
            </a:r>
          </a:p>
        </p:txBody>
      </p:sp>
      <p:sp>
        <p:nvSpPr>
          <p:cNvPr id="3" name="Content Placeholder 2">
            <a:extLst>
              <a:ext uri="{FF2B5EF4-FFF2-40B4-BE49-F238E27FC236}">
                <a16:creationId xmlns:a16="http://schemas.microsoft.com/office/drawing/2014/main" id="{9D022985-B813-4B22-94D7-68B91F838A0A}"/>
              </a:ext>
            </a:extLst>
          </p:cNvPr>
          <p:cNvSpPr>
            <a:spLocks noGrp="1"/>
          </p:cNvSpPr>
          <p:nvPr>
            <p:ph idx="1"/>
          </p:nvPr>
        </p:nvSpPr>
        <p:spPr>
          <a:xfrm>
            <a:off x="6096000" y="38007"/>
            <a:ext cx="4779682" cy="1652681"/>
          </a:xfrm>
        </p:spPr>
        <p:txBody>
          <a:bodyPr>
            <a:normAutofit lnSpcReduction="10000"/>
          </a:bodyPr>
          <a:lstStyle/>
          <a:p>
            <a:r>
              <a:rPr lang="en-US" dirty="0"/>
              <a:t>I can determine the theme and summarize texts.</a:t>
            </a:r>
          </a:p>
          <a:p>
            <a:r>
              <a:rPr lang="en-US" dirty="0"/>
              <a:t>RL2, RI2, W3, RF3-4, RL1-10, RI1-9, W4-10.</a:t>
            </a:r>
          </a:p>
        </p:txBody>
      </p:sp>
      <p:sp>
        <p:nvSpPr>
          <p:cNvPr id="5" name="Content Placeholder 2">
            <a:extLst>
              <a:ext uri="{FF2B5EF4-FFF2-40B4-BE49-F238E27FC236}">
                <a16:creationId xmlns:a16="http://schemas.microsoft.com/office/drawing/2014/main" id="{F3CAFA1C-3B85-4480-9FC2-171EF739B6EE}"/>
              </a:ext>
            </a:extLst>
          </p:cNvPr>
          <p:cNvSpPr txBox="1">
            <a:spLocks/>
          </p:cNvSpPr>
          <p:nvPr/>
        </p:nvSpPr>
        <p:spPr>
          <a:xfrm>
            <a:off x="445155" y="1894541"/>
            <a:ext cx="11123798" cy="444838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Monday-</a:t>
            </a:r>
          </a:p>
          <a:p>
            <a:pPr marL="0" indent="0">
              <a:buNone/>
            </a:pPr>
            <a:r>
              <a:rPr lang="en-US" sz="3600" dirty="0"/>
              <a:t>- Begin with morning work, correcting sentences and writing about a given topic “What did you do this weekend?”. We will then move into our Words their way for the day, students will sort pictures into beginning sounds “P, T, G, and N”. Once complete the students will return to their desk and read a book until all students are done. We will then move into our article for the week “Important people”, students will read the story by their self, listen to the story on read works, we will read the story together, and then listen to me read it. Once done, the students will read the story by themselves again and circle any words that they do not know. We will then review our vocabulary for the week from the story – Janitor, Teacher, Principal, Leader, city/town, Mayor, State, Governor, and President”. We will define the words as a group. When done, the students will listen to the ABC rap and Jack Hartmann’s ABC song. We will then move into our Fluency folder and I-Ready rotation. </a:t>
            </a:r>
          </a:p>
          <a:p>
            <a:r>
              <a:rPr lang="en-US" sz="3600" dirty="0"/>
              <a:t>Tuesday-</a:t>
            </a:r>
          </a:p>
          <a:p>
            <a:pPr marL="0" indent="0">
              <a:buNone/>
            </a:pPr>
            <a:r>
              <a:rPr lang="en-US" sz="3600" dirty="0"/>
              <a:t>- Begin with morning work, correcting sentence mechanics and writing about a given topic “What is something Terrific that happened to you yesterday”. We will then move into our Words their Way, sorting words into beginning sounds “C and H”. Once complete, the students will get our their article “Important People” and begin defining the words that they circled from the previous day. We will then move into finishing our definitions from the day before, and adding correlating pictures to each of the words. We will then go into our discussion about the main idea of the story, who are service people and why are they important, as the students list different important jobs, we will write them down on a list in our notebook. Students will then listen to the ABC Rap and Jack Hartmann song. </a:t>
            </a:r>
          </a:p>
          <a:p>
            <a:r>
              <a:rPr lang="en-US" sz="3600" dirty="0"/>
              <a:t>Wednesday-</a:t>
            </a:r>
          </a:p>
          <a:p>
            <a:pPr marL="0" indent="0">
              <a:buNone/>
            </a:pPr>
            <a:r>
              <a:rPr lang="en-US" sz="3600" dirty="0"/>
              <a:t>-Begin with morning work, correcting sentences and writing about a topic “What is a hot air balloon festival?”. We will then go into our words their way, students will sort words into beginning sounds “ F and D”. Once complete, the students will read a book until all are done. We will then listen to our article “Important people” again and discuss the main idea and provide details from the story- as a group. The students will review the important people in the story and finish making their list of important people and jobs. Students will choose a job to write about and draw a picture to match. We will review our vocabulary. We will then listen to our ABC Rap and Jack Hartmann ABC song. </a:t>
            </a:r>
          </a:p>
          <a:p>
            <a:r>
              <a:rPr lang="en-US" sz="3600" dirty="0"/>
              <a:t>Thursday-</a:t>
            </a:r>
          </a:p>
          <a:p>
            <a:pPr marL="0" indent="0">
              <a:buNone/>
            </a:pPr>
            <a:r>
              <a:rPr lang="en-US" sz="3600" dirty="0"/>
              <a:t>- We will begin with our morning work, correcting sentences and writing about a topic “What do you want to be when you grow up and why?”. We will then review our word sorts for the week. Once complete, students will read the article “Important People” independently, then we will read it once together, we will answer the comprehension questions independently and review our discussion of the main idea and details. We will review our vocabulary for the week, re-associating the pictures with the vocabulary. Students will talk about the Job that they chose and why they did. Once all are done presenting, we will listen to our ABC rap and Jack Hartmann ABC song. </a:t>
            </a:r>
          </a:p>
          <a:p>
            <a:r>
              <a:rPr lang="en-US" sz="3600" dirty="0"/>
              <a:t>Friday-</a:t>
            </a:r>
          </a:p>
          <a:p>
            <a:pPr>
              <a:buFontTx/>
              <a:buChar char="-"/>
            </a:pPr>
            <a:r>
              <a:rPr lang="en-US" sz="3600" dirty="0"/>
              <a:t>Students will be assessed on individual IEP goals, take a definition test over the vocabulary words (They have the option to draw the correlating picture to the word), have a sight word test, and complete I-ready growth monitoring. </a:t>
            </a:r>
          </a:p>
          <a:p>
            <a:pPr>
              <a:buFontTx/>
              <a:buChar char="-"/>
            </a:pPr>
            <a:r>
              <a:rPr lang="en-US" sz="3600" dirty="0"/>
              <a:t>Key Vocabulary- </a:t>
            </a:r>
            <a:r>
              <a:rPr lang="en-US" sz="3600" dirty="0">
                <a:solidFill>
                  <a:srgbClr val="000000"/>
                </a:solidFill>
              </a:rPr>
              <a:t> </a:t>
            </a:r>
            <a:endParaRPr lang="en-US" sz="3600" dirty="0"/>
          </a:p>
          <a:p>
            <a:r>
              <a:rPr lang="en-US" sz="3600" dirty="0"/>
              <a:t>Differentiation-</a:t>
            </a:r>
          </a:p>
          <a:p>
            <a:r>
              <a:rPr lang="en-US" sz="3600" dirty="0"/>
              <a:t>IEP related Goals- </a:t>
            </a:r>
          </a:p>
          <a:p>
            <a:r>
              <a:rPr lang="en-US" sz="3600" dirty="0"/>
              <a:t>Learning targets-</a:t>
            </a:r>
            <a:endParaRPr lang="en-US" sz="3600" dirty="0">
              <a:solidFill>
                <a:srgbClr val="333333"/>
              </a:solidFill>
            </a:endParaRPr>
          </a:p>
          <a:p>
            <a:endParaRPr lang="en-US" dirty="0"/>
          </a:p>
        </p:txBody>
      </p:sp>
    </p:spTree>
    <p:extLst>
      <p:ext uri="{BB962C8B-B14F-4D97-AF65-F5344CB8AC3E}">
        <p14:creationId xmlns:p14="http://schemas.microsoft.com/office/powerpoint/2010/main" val="389741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470835" cy="1325563"/>
          </a:xfrm>
        </p:spPr>
        <p:txBody>
          <a:bodyPr/>
          <a:lstStyle/>
          <a:p>
            <a:pPr algn="ctr"/>
            <a:r>
              <a:rPr lang="en-US" dirty="0">
                <a:solidFill>
                  <a:schemeClr val="accent6"/>
                </a:solidFill>
                <a:latin typeface="Ink Free" panose="03080402000500000000" pitchFamily="66" charset="0"/>
              </a:rPr>
              <a:t>Fourth Grade Math</a:t>
            </a:r>
          </a:p>
        </p:txBody>
      </p:sp>
      <p:sp>
        <p:nvSpPr>
          <p:cNvPr id="3" name="Content Placeholder 2">
            <a:extLst>
              <a:ext uri="{FF2B5EF4-FFF2-40B4-BE49-F238E27FC236}">
                <a16:creationId xmlns:a16="http://schemas.microsoft.com/office/drawing/2014/main" id="{9D022985-B813-4B22-94D7-68B91F838A0A}"/>
              </a:ext>
            </a:extLst>
          </p:cNvPr>
          <p:cNvSpPr>
            <a:spLocks noGrp="1"/>
          </p:cNvSpPr>
          <p:nvPr>
            <p:ph idx="1"/>
          </p:nvPr>
        </p:nvSpPr>
        <p:spPr>
          <a:xfrm>
            <a:off x="6096000" y="194049"/>
            <a:ext cx="4767729" cy="1539128"/>
          </a:xfrm>
        </p:spPr>
        <p:txBody>
          <a:bodyPr>
            <a:normAutofit fontScale="92500" lnSpcReduction="10000"/>
          </a:bodyPr>
          <a:lstStyle/>
          <a:p>
            <a:r>
              <a:rPr lang="en-US" dirty="0"/>
              <a:t>I can add within 1,000,000. I can understand place value.</a:t>
            </a:r>
          </a:p>
          <a:p>
            <a:r>
              <a:rPr lang="en-US" dirty="0"/>
              <a:t>4.OA.3, 4.NBT.1, 4.NBT.4, 4.NBT.2, 4.MBT.3, 4.MD.2</a:t>
            </a:r>
          </a:p>
        </p:txBody>
      </p:sp>
      <p:sp>
        <p:nvSpPr>
          <p:cNvPr id="6" name="Content Placeholder 2">
            <a:extLst>
              <a:ext uri="{FF2B5EF4-FFF2-40B4-BE49-F238E27FC236}">
                <a16:creationId xmlns:a16="http://schemas.microsoft.com/office/drawing/2014/main" id="{8889CF9E-A224-437E-8D88-36EEA236F8E9}"/>
              </a:ext>
            </a:extLst>
          </p:cNvPr>
          <p:cNvSpPr txBox="1">
            <a:spLocks/>
          </p:cNvSpPr>
          <p:nvPr/>
        </p:nvSpPr>
        <p:spPr>
          <a:xfrm>
            <a:off x="445155" y="1894541"/>
            <a:ext cx="11123798" cy="444838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 Students will begin by writing their numbers through to 100. We will then listen to our Jack Hartmann Videos, Subitize, count to 150, and shapes. Students will then take a pre-test on comparing numbers, stating which one is greater than and which one is less than. Once done, the students will go into creating their alligator less than/greater than signs. I will then show two numbers on the board, and students are to hold up which sign goes in the blank. When complete, we will fill out a worksheet where students cut and glue the alligator “eating” the correct number.</a:t>
            </a:r>
          </a:p>
          <a:p>
            <a:r>
              <a:rPr lang="en-US" sz="3100" dirty="0"/>
              <a:t>Tuesday-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as a group together to better understand numbers that are greater and less than.</a:t>
            </a:r>
          </a:p>
          <a:p>
            <a:r>
              <a:rPr lang="en-US" sz="3100" dirty="0"/>
              <a:t>Wednesday-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independently to gauge where they are at. </a:t>
            </a:r>
          </a:p>
          <a:p>
            <a:r>
              <a:rPr lang="en-US" sz="3100" dirty="0"/>
              <a:t>Thursday-</a:t>
            </a:r>
          </a:p>
          <a:p>
            <a:pPr marL="0" indent="0">
              <a:buNone/>
            </a:pPr>
            <a:r>
              <a:rPr lang="en-US" sz="3100" dirty="0"/>
              <a:t>-Students will begin by writing their numbers through to 100. We will then listen to our Jack Hartmann Videos, Subitize, count to 150, and shapes. Students will independently work on a comparing numbers sheet, we will go over the answers together and clear up any misunderstandings concerning comparing numbers. When complete, students will work on a I-ready math lesson. </a:t>
            </a:r>
          </a:p>
          <a:p>
            <a:r>
              <a:rPr lang="en-US" sz="3100" dirty="0"/>
              <a:t>Friday-</a:t>
            </a:r>
          </a:p>
          <a:p>
            <a:pPr marL="0" indent="0">
              <a:buNone/>
            </a:pPr>
            <a:r>
              <a:rPr lang="en-US" sz="3100" dirty="0"/>
              <a:t>- Students will be assessed on Math goals, take their I-ready growth monitoring, have a quiz over comparing numbers, and fill in their hundreds chart without help.</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p:txBody>
      </p:sp>
    </p:spTree>
    <p:extLst>
      <p:ext uri="{BB962C8B-B14F-4D97-AF65-F5344CB8AC3E}">
        <p14:creationId xmlns:p14="http://schemas.microsoft.com/office/powerpoint/2010/main" val="279001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602318" cy="1325563"/>
          </a:xfrm>
        </p:spPr>
        <p:txBody>
          <a:bodyPr/>
          <a:lstStyle/>
          <a:p>
            <a:pPr algn="ctr"/>
            <a:r>
              <a:rPr lang="en-US" dirty="0">
                <a:solidFill>
                  <a:schemeClr val="accent6"/>
                </a:solidFill>
                <a:latin typeface="Ink Free" panose="03080402000500000000" pitchFamily="66" charset="0"/>
              </a:rPr>
              <a:t>Fifth Grade ELA</a:t>
            </a:r>
          </a:p>
        </p:txBody>
      </p:sp>
      <p:sp>
        <p:nvSpPr>
          <p:cNvPr id="5" name="Content Placeholder 2">
            <a:extLst>
              <a:ext uri="{FF2B5EF4-FFF2-40B4-BE49-F238E27FC236}">
                <a16:creationId xmlns:a16="http://schemas.microsoft.com/office/drawing/2014/main" id="{988EBA50-7C21-4641-A5CE-540D6620AE20}"/>
              </a:ext>
            </a:extLst>
          </p:cNvPr>
          <p:cNvSpPr txBox="1">
            <a:spLocks/>
          </p:cNvSpPr>
          <p:nvPr/>
        </p:nvSpPr>
        <p:spPr>
          <a:xfrm>
            <a:off x="445155" y="1894541"/>
            <a:ext cx="11123798" cy="444838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a:t>
            </a:r>
          </a:p>
          <a:p>
            <a:r>
              <a:rPr lang="en-US" sz="3100" dirty="0"/>
              <a:t>Tuesday-</a:t>
            </a:r>
          </a:p>
          <a:p>
            <a:pPr marL="0" indent="0">
              <a:buNone/>
            </a:pPr>
            <a:r>
              <a:rPr lang="en-US" sz="3100" dirty="0"/>
              <a:t>-</a:t>
            </a:r>
          </a:p>
          <a:p>
            <a:r>
              <a:rPr lang="en-US" sz="3100" dirty="0"/>
              <a:t>Wednesday-</a:t>
            </a:r>
          </a:p>
          <a:p>
            <a:pPr marL="0" indent="0">
              <a:buNone/>
            </a:pPr>
            <a:r>
              <a:rPr lang="en-US" sz="3100" dirty="0"/>
              <a:t>-</a:t>
            </a:r>
          </a:p>
          <a:p>
            <a:r>
              <a:rPr lang="en-US" sz="3100" dirty="0"/>
              <a:t>Thursday-</a:t>
            </a:r>
          </a:p>
          <a:p>
            <a:pPr marL="0" indent="0">
              <a:buNone/>
            </a:pPr>
            <a:r>
              <a:rPr lang="en-US" sz="3100" dirty="0"/>
              <a:t>-</a:t>
            </a:r>
          </a:p>
          <a:p>
            <a:r>
              <a:rPr lang="en-US" sz="3100" dirty="0"/>
              <a:t>Friday-</a:t>
            </a:r>
          </a:p>
          <a:p>
            <a:pPr marL="0" indent="0">
              <a:buNone/>
            </a:pPr>
            <a:r>
              <a:rPr lang="en-US" sz="3100" dirty="0"/>
              <a:t>-</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a:p>
            <a:endParaRPr lang="en-US" dirty="0"/>
          </a:p>
        </p:txBody>
      </p:sp>
      <p:sp>
        <p:nvSpPr>
          <p:cNvPr id="8" name="TextBox 7">
            <a:extLst>
              <a:ext uri="{FF2B5EF4-FFF2-40B4-BE49-F238E27FC236}">
                <a16:creationId xmlns:a16="http://schemas.microsoft.com/office/drawing/2014/main" id="{4F3A952B-4128-4139-85E2-D3EE69DD8703}"/>
              </a:ext>
            </a:extLst>
          </p:cNvPr>
          <p:cNvSpPr txBox="1"/>
          <p:nvPr/>
        </p:nvSpPr>
        <p:spPr>
          <a:xfrm>
            <a:off x="5078914" y="253463"/>
            <a:ext cx="6745490" cy="523220"/>
          </a:xfrm>
          <a:prstGeom prst="rect">
            <a:avLst/>
          </a:prstGeom>
          <a:noFill/>
        </p:spPr>
        <p:txBody>
          <a:bodyPr wrap="square" rtlCol="0">
            <a:spAutoFit/>
          </a:bodyPr>
          <a:lstStyle/>
          <a:p>
            <a:r>
              <a:rPr lang="en-US" sz="2800" dirty="0"/>
              <a:t>Not applicable at this time. </a:t>
            </a:r>
          </a:p>
        </p:txBody>
      </p:sp>
    </p:spTree>
    <p:extLst>
      <p:ext uri="{BB962C8B-B14F-4D97-AF65-F5344CB8AC3E}">
        <p14:creationId xmlns:p14="http://schemas.microsoft.com/office/powerpoint/2010/main" val="115450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817471" cy="1325563"/>
          </a:xfrm>
        </p:spPr>
        <p:txBody>
          <a:bodyPr/>
          <a:lstStyle/>
          <a:p>
            <a:pPr algn="ctr"/>
            <a:r>
              <a:rPr lang="en-US" dirty="0">
                <a:solidFill>
                  <a:schemeClr val="accent6"/>
                </a:solidFill>
                <a:latin typeface="Ink Free" panose="03080402000500000000" pitchFamily="66" charset="0"/>
              </a:rPr>
              <a:t>Fifth Grade Math</a:t>
            </a:r>
          </a:p>
        </p:txBody>
      </p:sp>
      <p:sp>
        <p:nvSpPr>
          <p:cNvPr id="4" name="Content Placeholder 2">
            <a:extLst>
              <a:ext uri="{FF2B5EF4-FFF2-40B4-BE49-F238E27FC236}">
                <a16:creationId xmlns:a16="http://schemas.microsoft.com/office/drawing/2014/main" id="{F5776353-3CC1-49B2-8CAB-9CB6CDA1594C}"/>
              </a:ext>
            </a:extLst>
          </p:cNvPr>
          <p:cNvSpPr txBox="1">
            <a:spLocks/>
          </p:cNvSpPr>
          <p:nvPr/>
        </p:nvSpPr>
        <p:spPr>
          <a:xfrm>
            <a:off x="445155" y="1894541"/>
            <a:ext cx="11123798" cy="444838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a:t>
            </a:r>
          </a:p>
          <a:p>
            <a:r>
              <a:rPr lang="en-US" sz="3100" dirty="0"/>
              <a:t>Tuesday-</a:t>
            </a:r>
          </a:p>
          <a:p>
            <a:pPr marL="0" indent="0">
              <a:buNone/>
            </a:pPr>
            <a:r>
              <a:rPr lang="en-US" sz="3100" dirty="0"/>
              <a:t>-</a:t>
            </a:r>
          </a:p>
          <a:p>
            <a:r>
              <a:rPr lang="en-US" sz="3100" dirty="0"/>
              <a:t>Wednesday-</a:t>
            </a:r>
          </a:p>
          <a:p>
            <a:pPr marL="0" indent="0">
              <a:buNone/>
            </a:pPr>
            <a:r>
              <a:rPr lang="en-US" sz="3100" dirty="0"/>
              <a:t>-</a:t>
            </a:r>
          </a:p>
          <a:p>
            <a:r>
              <a:rPr lang="en-US" sz="3100" dirty="0"/>
              <a:t>Thursday-</a:t>
            </a:r>
          </a:p>
          <a:p>
            <a:pPr marL="0" indent="0">
              <a:buNone/>
            </a:pPr>
            <a:r>
              <a:rPr lang="en-US" sz="3100" dirty="0"/>
              <a:t>-</a:t>
            </a:r>
          </a:p>
          <a:p>
            <a:r>
              <a:rPr lang="en-US" sz="3100" dirty="0"/>
              <a:t>Friday-</a:t>
            </a:r>
          </a:p>
          <a:p>
            <a:pPr marL="0" indent="0">
              <a:buNone/>
            </a:pPr>
            <a:r>
              <a:rPr lang="en-US" sz="3100" dirty="0"/>
              <a:t>-</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a:p>
            <a:endParaRPr lang="en-US" dirty="0"/>
          </a:p>
        </p:txBody>
      </p:sp>
      <p:sp>
        <p:nvSpPr>
          <p:cNvPr id="7" name="TextBox 6">
            <a:extLst>
              <a:ext uri="{FF2B5EF4-FFF2-40B4-BE49-F238E27FC236}">
                <a16:creationId xmlns:a16="http://schemas.microsoft.com/office/drawing/2014/main" id="{7649C768-83CC-4C51-9229-9B3D5F888782}"/>
              </a:ext>
            </a:extLst>
          </p:cNvPr>
          <p:cNvSpPr txBox="1"/>
          <p:nvPr/>
        </p:nvSpPr>
        <p:spPr>
          <a:xfrm>
            <a:off x="5078914" y="253463"/>
            <a:ext cx="6745490" cy="523220"/>
          </a:xfrm>
          <a:prstGeom prst="rect">
            <a:avLst/>
          </a:prstGeom>
          <a:noFill/>
        </p:spPr>
        <p:txBody>
          <a:bodyPr wrap="square" rtlCol="0">
            <a:spAutoFit/>
          </a:bodyPr>
          <a:lstStyle/>
          <a:p>
            <a:r>
              <a:rPr lang="en-US" sz="2800" dirty="0"/>
              <a:t>Not applicable at this time. </a:t>
            </a:r>
          </a:p>
        </p:txBody>
      </p:sp>
    </p:spTree>
    <p:extLst>
      <p:ext uri="{BB962C8B-B14F-4D97-AF65-F5344CB8AC3E}">
        <p14:creationId xmlns:p14="http://schemas.microsoft.com/office/powerpoint/2010/main" val="5884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Narrow" panose="020B0606020202030204" pitchFamily="34" charset="0"/>
              </a:rPr>
              <a:t>Resources and websites</a:t>
            </a:r>
          </a:p>
        </p:txBody>
      </p:sp>
      <p:sp>
        <p:nvSpPr>
          <p:cNvPr id="3" name="Content Placeholder 2"/>
          <p:cNvSpPr>
            <a:spLocks noGrp="1"/>
          </p:cNvSpPr>
          <p:nvPr>
            <p:ph idx="1"/>
          </p:nvPr>
        </p:nvSpPr>
        <p:spPr>
          <a:xfrm>
            <a:off x="838200" y="1825624"/>
            <a:ext cx="10515600" cy="5032375"/>
          </a:xfrm>
        </p:spPr>
        <p:txBody>
          <a:bodyPr>
            <a:normAutofit fontScale="62500" lnSpcReduction="20000"/>
          </a:bodyPr>
          <a:lstStyle/>
          <a:p>
            <a:r>
              <a:rPr lang="en-US" sz="1800" dirty="0">
                <a:hlinkClick r:id="rId2"/>
              </a:rPr>
              <a:t>https://www.teachyourmonstertoread.com/u/4183826</a:t>
            </a:r>
            <a:endParaRPr lang="en-US" sz="1800" dirty="0"/>
          </a:p>
          <a:p>
            <a:pPr>
              <a:buFontTx/>
              <a:buChar char="-"/>
            </a:pPr>
            <a:r>
              <a:rPr lang="en-US" sz="1800" dirty="0"/>
              <a:t>Students enter the URL then their name to log in</a:t>
            </a:r>
          </a:p>
          <a:p>
            <a:pPr>
              <a:buFontTx/>
              <a:buChar char="-"/>
            </a:pPr>
            <a:endParaRPr lang="en-US" sz="1800" dirty="0"/>
          </a:p>
          <a:p>
            <a:r>
              <a:rPr lang="en-US" sz="1800" dirty="0">
                <a:hlinkClick r:id="rId3"/>
              </a:rPr>
              <a:t>https://launchpad.classlink.com/rcboe</a:t>
            </a:r>
            <a:endParaRPr lang="en-US" sz="1800" dirty="0"/>
          </a:p>
          <a:p>
            <a:pPr marL="0" indent="0">
              <a:buNone/>
            </a:pPr>
            <a:r>
              <a:rPr lang="en-US" sz="1800" dirty="0"/>
              <a:t>-students enter their school computer logins</a:t>
            </a:r>
          </a:p>
          <a:p>
            <a:pPr marL="0" indent="0">
              <a:buNone/>
            </a:pPr>
            <a:endParaRPr lang="en-US" sz="1800" dirty="0"/>
          </a:p>
          <a:p>
            <a:r>
              <a:rPr lang="en-US" sz="1800" b="1" dirty="0">
                <a:hlinkClick r:id="rId4"/>
              </a:rPr>
              <a:t>www.readworks.org/student</a:t>
            </a:r>
            <a:endParaRPr lang="en-US" sz="1800" b="1" dirty="0"/>
          </a:p>
          <a:p>
            <a:pPr marL="0" indent="0">
              <a:buNone/>
            </a:pPr>
            <a:r>
              <a:rPr lang="en-US" sz="1800" b="1" dirty="0"/>
              <a:t>-First Grade Code: 2CLK2K</a:t>
            </a:r>
          </a:p>
          <a:p>
            <a:pPr marL="0" indent="0">
              <a:buNone/>
            </a:pPr>
            <a:r>
              <a:rPr lang="en-US" sz="1800" b="1" dirty="0"/>
              <a:t>-Second Grade Code: QGAGSF</a:t>
            </a:r>
          </a:p>
          <a:p>
            <a:pPr marL="0" indent="0">
              <a:buNone/>
            </a:pPr>
            <a:r>
              <a:rPr lang="en-US" sz="1800" b="1" dirty="0"/>
              <a:t>-Third Grade Code: BX3WRL</a:t>
            </a:r>
          </a:p>
          <a:p>
            <a:pPr marL="0" indent="0">
              <a:buNone/>
            </a:pPr>
            <a:r>
              <a:rPr lang="en-US" sz="1800" b="1" dirty="0"/>
              <a:t>-Fourth Grade Code: W6Q4FF</a:t>
            </a:r>
          </a:p>
          <a:p>
            <a:pPr marL="0" indent="0">
              <a:buNone/>
            </a:pPr>
            <a:r>
              <a:rPr lang="en-US" sz="1800" b="1" dirty="0"/>
              <a:t>-Fifth Grade Code: 2PEQG3</a:t>
            </a:r>
          </a:p>
          <a:p>
            <a:pPr>
              <a:buFontTx/>
              <a:buChar char="-"/>
            </a:pPr>
            <a:r>
              <a:rPr lang="en-US" sz="1800" dirty="0"/>
              <a:t>Students find their name and enter their password- 1234</a:t>
            </a:r>
          </a:p>
          <a:p>
            <a:pPr>
              <a:buFontTx/>
              <a:buChar char="-"/>
            </a:pPr>
            <a:endParaRPr lang="en-US" sz="1800" dirty="0"/>
          </a:p>
          <a:p>
            <a:r>
              <a:rPr lang="en-US" sz="1800" dirty="0">
                <a:hlinkClick r:id="rId5"/>
              </a:rPr>
              <a:t>http://www.remind.com</a:t>
            </a:r>
            <a:endParaRPr lang="en-US" sz="1800" dirty="0"/>
          </a:p>
          <a:p>
            <a:pPr marL="0" indent="0">
              <a:buNone/>
            </a:pPr>
            <a:r>
              <a:rPr lang="en-US" sz="1800" dirty="0"/>
              <a:t>-remind.com/join/msweston12</a:t>
            </a:r>
          </a:p>
          <a:p>
            <a:pPr marL="0" indent="0">
              <a:buNone/>
            </a:pPr>
            <a:endParaRPr lang="en-US" sz="1800" dirty="0"/>
          </a:p>
          <a:p>
            <a:r>
              <a:rPr lang="en-US" sz="1800" dirty="0">
                <a:hlinkClick r:id="rId6"/>
              </a:rPr>
              <a:t>https://www.mathgames.com/user/login</a:t>
            </a:r>
            <a:endParaRPr lang="en-US" sz="1800" dirty="0"/>
          </a:p>
          <a:p>
            <a:pPr marL="0" indent="0">
              <a:buNone/>
            </a:pPr>
            <a:r>
              <a:rPr lang="en-US" sz="1800" dirty="0"/>
              <a:t>-username: first name and last name together (I.E </a:t>
            </a:r>
            <a:r>
              <a:rPr lang="en-US" sz="1800" dirty="0" err="1"/>
              <a:t>courtneyweston</a:t>
            </a:r>
            <a:r>
              <a:rPr lang="en-US" sz="1800" dirty="0"/>
              <a:t> or </a:t>
            </a:r>
            <a:r>
              <a:rPr lang="en-US" sz="1800" dirty="0" err="1"/>
              <a:t>johndoe</a:t>
            </a:r>
            <a:r>
              <a:rPr lang="en-US" sz="1800" dirty="0"/>
              <a:t>) password 1234 </a:t>
            </a:r>
          </a:p>
          <a:p>
            <a:pPr marL="0" indent="0">
              <a:buNone/>
            </a:pPr>
            <a:r>
              <a:rPr lang="en-US" sz="1800" dirty="0"/>
              <a:t>-it may come up with a “page not found” click on PROFILE and then ASSIGNMENTS, it will show assigned lessons.</a:t>
            </a:r>
          </a:p>
        </p:txBody>
      </p:sp>
    </p:spTree>
    <p:extLst>
      <p:ext uri="{BB962C8B-B14F-4D97-AF65-F5344CB8AC3E}">
        <p14:creationId xmlns:p14="http://schemas.microsoft.com/office/powerpoint/2010/main" val="397975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121DE2-E1A9-490F-939D-1CF359351B9B}"/>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b="1" dirty="0"/>
              <a:t>“</a:t>
            </a:r>
            <a:r>
              <a:rPr lang="en-US" b="1">
                <a:solidFill>
                  <a:schemeClr val="accent6"/>
                </a:solidFill>
                <a:latin typeface="Ink Free" panose="03080402000500000000" pitchFamily="66" charset="0"/>
              </a:rPr>
              <a:t>The Way to </a:t>
            </a:r>
            <a:r>
              <a:rPr lang="en-US" b="1" dirty="0">
                <a:solidFill>
                  <a:schemeClr val="accent6"/>
                </a:solidFill>
                <a:latin typeface="Ink Free" panose="03080402000500000000" pitchFamily="66" charset="0"/>
              </a:rPr>
              <a:t>Get Started Is To Quit Talking And Begin Doing.” – Walt Disney</a:t>
            </a:r>
            <a:br>
              <a:rPr lang="en-US" b="1" dirty="0">
                <a:solidFill>
                  <a:schemeClr val="accent6"/>
                </a:solidFill>
                <a:latin typeface="Ink Free" panose="03080402000500000000" pitchFamily="66" charset="0"/>
              </a:rPr>
            </a:br>
            <a:endParaRPr lang="en-US" sz="5400" kern="1200" dirty="0">
              <a:solidFill>
                <a:schemeClr val="accent6"/>
              </a:solidFill>
              <a:latin typeface="Ink Free" panose="03080402000500000000" pitchFamily="66" charset="0"/>
            </a:endParaRPr>
          </a:p>
        </p:txBody>
      </p:sp>
    </p:spTree>
    <p:extLst>
      <p:ext uri="{BB962C8B-B14F-4D97-AF65-F5344CB8AC3E}">
        <p14:creationId xmlns:p14="http://schemas.microsoft.com/office/powerpoint/2010/main" val="18874162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B5B-4A8E-44F9-982F-D0A7A23D6CC4}"/>
              </a:ext>
            </a:extLst>
          </p:cNvPr>
          <p:cNvSpPr>
            <a:spLocks noGrp="1"/>
          </p:cNvSpPr>
          <p:nvPr>
            <p:ph type="title"/>
          </p:nvPr>
        </p:nvSpPr>
        <p:spPr>
          <a:xfrm>
            <a:off x="367596" y="214110"/>
            <a:ext cx="4152153" cy="1325563"/>
          </a:xfrm>
        </p:spPr>
        <p:txBody>
          <a:bodyPr/>
          <a:lstStyle/>
          <a:p>
            <a:pPr algn="ctr"/>
            <a:r>
              <a:rPr lang="en-US" dirty="0">
                <a:solidFill>
                  <a:schemeClr val="accent6"/>
                </a:solidFill>
                <a:latin typeface="Ink Free" panose="03080402000500000000" pitchFamily="66" charset="0"/>
              </a:rPr>
              <a:t>Kindergarten ELA</a:t>
            </a:r>
          </a:p>
        </p:txBody>
      </p:sp>
      <p:sp>
        <p:nvSpPr>
          <p:cNvPr id="4" name="TextBox 3">
            <a:extLst>
              <a:ext uri="{FF2B5EF4-FFF2-40B4-BE49-F238E27FC236}">
                <a16:creationId xmlns:a16="http://schemas.microsoft.com/office/drawing/2014/main" id="{CC84F55A-825F-4730-B717-37C4A1E7519F}"/>
              </a:ext>
            </a:extLst>
          </p:cNvPr>
          <p:cNvSpPr txBox="1"/>
          <p:nvPr/>
        </p:nvSpPr>
        <p:spPr>
          <a:xfrm>
            <a:off x="5078914" y="253463"/>
            <a:ext cx="6745490" cy="523220"/>
          </a:xfrm>
          <a:prstGeom prst="rect">
            <a:avLst/>
          </a:prstGeom>
          <a:noFill/>
        </p:spPr>
        <p:txBody>
          <a:bodyPr wrap="square" rtlCol="0">
            <a:spAutoFit/>
          </a:bodyPr>
          <a:lstStyle/>
          <a:p>
            <a:r>
              <a:rPr lang="en-US" sz="2800" dirty="0"/>
              <a:t>Not applicable at this time. </a:t>
            </a:r>
          </a:p>
        </p:txBody>
      </p:sp>
      <p:sp>
        <p:nvSpPr>
          <p:cNvPr id="7" name="Content Placeholder 2">
            <a:extLst>
              <a:ext uri="{FF2B5EF4-FFF2-40B4-BE49-F238E27FC236}">
                <a16:creationId xmlns:a16="http://schemas.microsoft.com/office/drawing/2014/main" id="{C7FAA986-DB21-4C22-A265-4EA092F08B1C}"/>
              </a:ext>
            </a:extLst>
          </p:cNvPr>
          <p:cNvSpPr txBox="1">
            <a:spLocks/>
          </p:cNvSpPr>
          <p:nvPr/>
        </p:nvSpPr>
        <p:spPr>
          <a:xfrm>
            <a:off x="445155" y="1894541"/>
            <a:ext cx="11123798" cy="444838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a:t>
            </a:r>
          </a:p>
          <a:p>
            <a:r>
              <a:rPr lang="en-US" sz="3100" dirty="0"/>
              <a:t>Tuesday-</a:t>
            </a:r>
          </a:p>
          <a:p>
            <a:pPr marL="0" indent="0">
              <a:buNone/>
            </a:pPr>
            <a:r>
              <a:rPr lang="en-US" sz="3100" dirty="0"/>
              <a:t>-</a:t>
            </a:r>
          </a:p>
          <a:p>
            <a:r>
              <a:rPr lang="en-US" sz="3100" dirty="0"/>
              <a:t>Wednesday-</a:t>
            </a:r>
          </a:p>
          <a:p>
            <a:pPr marL="0" indent="0">
              <a:buNone/>
            </a:pPr>
            <a:r>
              <a:rPr lang="en-US" sz="3100" dirty="0"/>
              <a:t>-</a:t>
            </a:r>
          </a:p>
          <a:p>
            <a:r>
              <a:rPr lang="en-US" sz="3100" dirty="0"/>
              <a:t>Thursday-</a:t>
            </a:r>
          </a:p>
          <a:p>
            <a:pPr marL="0" indent="0">
              <a:buNone/>
            </a:pPr>
            <a:r>
              <a:rPr lang="en-US" sz="3100" dirty="0"/>
              <a:t>-</a:t>
            </a:r>
          </a:p>
          <a:p>
            <a:r>
              <a:rPr lang="en-US" sz="3100" dirty="0"/>
              <a:t>Friday-</a:t>
            </a:r>
          </a:p>
          <a:p>
            <a:pPr marL="0" indent="0">
              <a:buNone/>
            </a:pPr>
            <a:r>
              <a:rPr lang="en-US" sz="3100" dirty="0"/>
              <a:t>-</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a:p>
            <a:endParaRPr lang="en-US" dirty="0"/>
          </a:p>
        </p:txBody>
      </p:sp>
    </p:spTree>
    <p:extLst>
      <p:ext uri="{BB962C8B-B14F-4D97-AF65-F5344CB8AC3E}">
        <p14:creationId xmlns:p14="http://schemas.microsoft.com/office/powerpoint/2010/main" val="412803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584388" cy="1325563"/>
          </a:xfrm>
        </p:spPr>
        <p:txBody>
          <a:bodyPr/>
          <a:lstStyle/>
          <a:p>
            <a:pPr algn="ctr"/>
            <a:r>
              <a:rPr lang="en-US" dirty="0">
                <a:solidFill>
                  <a:schemeClr val="accent6"/>
                </a:solidFill>
                <a:latin typeface="Ink Free" panose="03080402000500000000" pitchFamily="66" charset="0"/>
              </a:rPr>
              <a:t>Kindergarten Math</a:t>
            </a:r>
          </a:p>
        </p:txBody>
      </p:sp>
      <p:sp>
        <p:nvSpPr>
          <p:cNvPr id="5" name="Content Placeholder 2">
            <a:extLst>
              <a:ext uri="{FF2B5EF4-FFF2-40B4-BE49-F238E27FC236}">
                <a16:creationId xmlns:a16="http://schemas.microsoft.com/office/drawing/2014/main" id="{A149F790-7331-4081-BF02-0C0152BD3EB5}"/>
              </a:ext>
            </a:extLst>
          </p:cNvPr>
          <p:cNvSpPr txBox="1">
            <a:spLocks/>
          </p:cNvSpPr>
          <p:nvPr/>
        </p:nvSpPr>
        <p:spPr>
          <a:xfrm>
            <a:off x="445155" y="1894541"/>
            <a:ext cx="11123798" cy="444838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a:t>
            </a:r>
          </a:p>
          <a:p>
            <a:r>
              <a:rPr lang="en-US" sz="3100" dirty="0"/>
              <a:t>Tuesday-</a:t>
            </a:r>
          </a:p>
          <a:p>
            <a:pPr marL="0" indent="0">
              <a:buNone/>
            </a:pPr>
            <a:r>
              <a:rPr lang="en-US" sz="3100" dirty="0"/>
              <a:t>-</a:t>
            </a:r>
          </a:p>
          <a:p>
            <a:r>
              <a:rPr lang="en-US" sz="3100" dirty="0"/>
              <a:t>Wednesday-</a:t>
            </a:r>
          </a:p>
          <a:p>
            <a:pPr marL="0" indent="0">
              <a:buNone/>
            </a:pPr>
            <a:r>
              <a:rPr lang="en-US" sz="3100" dirty="0"/>
              <a:t>-</a:t>
            </a:r>
          </a:p>
          <a:p>
            <a:r>
              <a:rPr lang="en-US" sz="3100" dirty="0"/>
              <a:t>Thursday-</a:t>
            </a:r>
          </a:p>
          <a:p>
            <a:pPr marL="0" indent="0">
              <a:buNone/>
            </a:pPr>
            <a:r>
              <a:rPr lang="en-US" sz="3100" dirty="0"/>
              <a:t>-</a:t>
            </a:r>
          </a:p>
          <a:p>
            <a:r>
              <a:rPr lang="en-US" sz="3100" dirty="0"/>
              <a:t>Friday-</a:t>
            </a:r>
          </a:p>
          <a:p>
            <a:pPr marL="0" indent="0">
              <a:buNone/>
            </a:pPr>
            <a:r>
              <a:rPr lang="en-US" sz="3100" dirty="0"/>
              <a:t>-</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a:p>
            <a:endParaRPr lang="en-US" dirty="0"/>
          </a:p>
        </p:txBody>
      </p:sp>
      <p:sp>
        <p:nvSpPr>
          <p:cNvPr id="8" name="TextBox 7">
            <a:extLst>
              <a:ext uri="{FF2B5EF4-FFF2-40B4-BE49-F238E27FC236}">
                <a16:creationId xmlns:a16="http://schemas.microsoft.com/office/drawing/2014/main" id="{010F7AEE-4BBA-4964-B9AA-FD775494DB7B}"/>
              </a:ext>
            </a:extLst>
          </p:cNvPr>
          <p:cNvSpPr txBox="1"/>
          <p:nvPr/>
        </p:nvSpPr>
        <p:spPr>
          <a:xfrm>
            <a:off x="5078914" y="253463"/>
            <a:ext cx="6745490" cy="523220"/>
          </a:xfrm>
          <a:prstGeom prst="rect">
            <a:avLst/>
          </a:prstGeom>
          <a:noFill/>
        </p:spPr>
        <p:txBody>
          <a:bodyPr wrap="square" rtlCol="0">
            <a:spAutoFit/>
          </a:bodyPr>
          <a:lstStyle/>
          <a:p>
            <a:r>
              <a:rPr lang="en-US" sz="2800" dirty="0"/>
              <a:t>Not applicable at this time. </a:t>
            </a:r>
          </a:p>
        </p:txBody>
      </p:sp>
    </p:spTree>
    <p:extLst>
      <p:ext uri="{BB962C8B-B14F-4D97-AF65-F5344CB8AC3E}">
        <p14:creationId xmlns:p14="http://schemas.microsoft.com/office/powerpoint/2010/main" val="23520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52FD-9DE2-4BEE-8A2A-D6DFBA05E079}"/>
              </a:ext>
            </a:extLst>
          </p:cNvPr>
          <p:cNvSpPr>
            <a:spLocks noGrp="1"/>
          </p:cNvSpPr>
          <p:nvPr>
            <p:ph type="title"/>
          </p:nvPr>
        </p:nvSpPr>
        <p:spPr>
          <a:xfrm>
            <a:off x="838200" y="365125"/>
            <a:ext cx="3919071" cy="1325563"/>
          </a:xfrm>
        </p:spPr>
        <p:txBody>
          <a:bodyPr/>
          <a:lstStyle/>
          <a:p>
            <a:pPr algn="ctr"/>
            <a:r>
              <a:rPr lang="en-US" dirty="0">
                <a:solidFill>
                  <a:schemeClr val="accent6"/>
                </a:solidFill>
                <a:latin typeface="Ink Free" panose="03080402000500000000" pitchFamily="66" charset="0"/>
              </a:rPr>
              <a:t>First Grade ELA</a:t>
            </a:r>
          </a:p>
        </p:txBody>
      </p:sp>
      <p:sp>
        <p:nvSpPr>
          <p:cNvPr id="3" name="Content Placeholder 2">
            <a:extLst>
              <a:ext uri="{FF2B5EF4-FFF2-40B4-BE49-F238E27FC236}">
                <a16:creationId xmlns:a16="http://schemas.microsoft.com/office/drawing/2014/main" id="{FC4073DF-6319-4910-83C1-517ED47A0435}"/>
              </a:ext>
            </a:extLst>
          </p:cNvPr>
          <p:cNvSpPr>
            <a:spLocks noGrp="1"/>
          </p:cNvSpPr>
          <p:nvPr>
            <p:ph idx="1"/>
          </p:nvPr>
        </p:nvSpPr>
        <p:spPr>
          <a:xfrm>
            <a:off x="6096000" y="157537"/>
            <a:ext cx="3769659" cy="1533151"/>
          </a:xfrm>
        </p:spPr>
        <p:txBody>
          <a:bodyPr>
            <a:normAutofit fontScale="92500" lnSpcReduction="10000"/>
          </a:bodyPr>
          <a:lstStyle/>
          <a:p>
            <a:r>
              <a:rPr lang="en-US" dirty="0"/>
              <a:t>I ask and answer questions about a text.</a:t>
            </a:r>
          </a:p>
          <a:p>
            <a:r>
              <a:rPr lang="en-US" dirty="0"/>
              <a:t>RF3, RL1, RI1, E3, RL2-10, RI2-10, W5-8</a:t>
            </a:r>
          </a:p>
        </p:txBody>
      </p:sp>
      <p:sp>
        <p:nvSpPr>
          <p:cNvPr id="5" name="Content Placeholder 2">
            <a:extLst>
              <a:ext uri="{FF2B5EF4-FFF2-40B4-BE49-F238E27FC236}">
                <a16:creationId xmlns:a16="http://schemas.microsoft.com/office/drawing/2014/main" id="{E3AB6532-81A0-45D5-BD7B-22C386A7F0EF}"/>
              </a:ext>
            </a:extLst>
          </p:cNvPr>
          <p:cNvSpPr txBox="1">
            <a:spLocks/>
          </p:cNvSpPr>
          <p:nvPr/>
        </p:nvSpPr>
        <p:spPr>
          <a:xfrm>
            <a:off x="445155" y="1894540"/>
            <a:ext cx="11123798" cy="46917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Monday-</a:t>
            </a:r>
          </a:p>
          <a:p>
            <a:pPr marL="0" indent="0">
              <a:buNone/>
            </a:pPr>
            <a:r>
              <a:rPr lang="en-US" sz="900" dirty="0"/>
              <a:t>-Begin with morning work, correcting sentences and writing about a given topic “What did you do this weekend?”. We will then move into our Words their way for the day, students will sort pictures into beginning sounds “P, T, G, and N”. Once complete the students will return to their desk and read a book until all students are done. We will then move into our article for the week “Important people”, students will read the story by their self, listen to the story on read works, we will read the story together, and then listen to me read it. Once done, the students will read the story by themselves again and circle any words that they do not know. We will then review our vocabulary for the week from the story – Janitor, Teacher, Principal, Leader, city/town, Mayor, State, Governor, and President”. We will define the words as a group. When done, the students will listen to the ABC rap and Jack Hartmann’s ABC song. We will then move into our Fluency folder and I-Ready rotation. </a:t>
            </a:r>
          </a:p>
          <a:p>
            <a:r>
              <a:rPr lang="en-US" sz="900" dirty="0"/>
              <a:t>Tuesday-</a:t>
            </a:r>
          </a:p>
          <a:p>
            <a:pPr marL="0" indent="0">
              <a:buNone/>
            </a:pPr>
            <a:r>
              <a:rPr lang="en-US" sz="900" dirty="0"/>
              <a:t>- Begin with morning work, correcting sentence mechanics and writing about a given topic “What is something Terrific that happened to you yesterday”. We will then move into our Words their Way, sorting words into beginning sounds “C and H”. Once complete, the students will get our their article “Important People” and begin defining the words that they circled from the previous day. We will then move into finishing our definitions from the day before, and adding correlating pictures to each of the words. We will then go into our discussion about the main idea of the story, who are service people and why are they important, as the students list different important jobs, we will write them down on a list in our notebook. Students will then listen to the ABC Rap and Jack Hartmann song. </a:t>
            </a:r>
          </a:p>
          <a:p>
            <a:r>
              <a:rPr lang="en-US" sz="900" dirty="0"/>
              <a:t>Wednesday-</a:t>
            </a:r>
          </a:p>
          <a:p>
            <a:pPr marL="0" indent="0">
              <a:buNone/>
            </a:pPr>
            <a:r>
              <a:rPr lang="en-US" sz="900" dirty="0"/>
              <a:t>-  Begin with morning work, correcting sentences and writing about a topic “What is a hot air balloon festival?”. We will then go into our words their way, students will sort words into beginning sounds “ F and D”. Once complete, the students will read a book until all are done. We will then listen to our article “Important people” again and discuss the main idea and provide details from the story- as a group. The students will review the important people in the story and finish making their list of important people and jobs. Students will choose a job to write about and draw a picture to match. We will review our vocabulary. We will then listen to our ABC Rap and Jack Hartmann ABC song. </a:t>
            </a:r>
          </a:p>
          <a:p>
            <a:r>
              <a:rPr lang="en-US" sz="900" dirty="0"/>
              <a:t>Thursday-</a:t>
            </a:r>
          </a:p>
          <a:p>
            <a:pPr marL="0" indent="0">
              <a:buNone/>
            </a:pPr>
            <a:r>
              <a:rPr lang="en-US" sz="900" dirty="0"/>
              <a:t>- We will begin with our morning work, correcting sentences and writing about a topic “What do you want to be when you grow up and why?”. We will then review our word sorts for the week. Once complete, students will read the article “Important People” independently, then we will read it once together, we will answer the comprehension questions independently and review our discussion of the main idea and details. We will review our vocabulary for the week, re-associating the pictures with the vocabulary. Students will talk about the Job that they chose and why they did. Once all are done presenting, we will listen to our ABC rap and Jack Hartmann ABC song. </a:t>
            </a:r>
          </a:p>
          <a:p>
            <a:r>
              <a:rPr lang="en-US" sz="900" dirty="0"/>
              <a:t>Friday-</a:t>
            </a:r>
          </a:p>
          <a:p>
            <a:pPr marL="0" indent="0">
              <a:buNone/>
            </a:pPr>
            <a:r>
              <a:rPr lang="en-US" sz="900" dirty="0"/>
              <a:t>- Students will be assessed on individual IEP goals, take a definition test over the vocabulary words (They have the option to draw the correlating picture to the word), have a sight word test, and complete I-ready growth monitoring. </a:t>
            </a:r>
          </a:p>
          <a:p>
            <a:r>
              <a:rPr lang="en-US" sz="900" dirty="0"/>
              <a:t>Key Vocabulary- </a:t>
            </a:r>
            <a:r>
              <a:rPr lang="en-US" sz="900" dirty="0">
                <a:solidFill>
                  <a:srgbClr val="000000"/>
                </a:solidFill>
              </a:rPr>
              <a:t>  </a:t>
            </a:r>
            <a:endParaRPr lang="en-US" sz="900" dirty="0"/>
          </a:p>
          <a:p>
            <a:r>
              <a:rPr lang="en-US" sz="900" dirty="0"/>
              <a:t>Differentiation-</a:t>
            </a:r>
          </a:p>
          <a:p>
            <a:r>
              <a:rPr lang="en-US" sz="900" dirty="0"/>
              <a:t>IEP related Goals- </a:t>
            </a:r>
          </a:p>
          <a:p>
            <a:r>
              <a:rPr lang="en-US" sz="900" dirty="0"/>
              <a:t>Learning targets-</a:t>
            </a:r>
            <a:endParaRPr lang="en-US" sz="900" dirty="0">
              <a:solidFill>
                <a:srgbClr val="333333"/>
              </a:solidFill>
            </a:endParaRPr>
          </a:p>
        </p:txBody>
      </p:sp>
    </p:spTree>
    <p:extLst>
      <p:ext uri="{BB962C8B-B14F-4D97-AF65-F5344CB8AC3E}">
        <p14:creationId xmlns:p14="http://schemas.microsoft.com/office/powerpoint/2010/main" val="258961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ACB4-81FE-4440-AEAD-A2BDDF5B45B9}"/>
              </a:ext>
            </a:extLst>
          </p:cNvPr>
          <p:cNvSpPr>
            <a:spLocks noGrp="1"/>
          </p:cNvSpPr>
          <p:nvPr>
            <p:ph type="title"/>
          </p:nvPr>
        </p:nvSpPr>
        <p:spPr>
          <a:xfrm>
            <a:off x="838200" y="365125"/>
            <a:ext cx="4415118" cy="1325563"/>
          </a:xfrm>
        </p:spPr>
        <p:txBody>
          <a:bodyPr/>
          <a:lstStyle/>
          <a:p>
            <a:pPr algn="ctr"/>
            <a:r>
              <a:rPr lang="en-US" dirty="0">
                <a:solidFill>
                  <a:schemeClr val="accent6"/>
                </a:solidFill>
                <a:latin typeface="Ink Free" panose="03080402000500000000" pitchFamily="66" charset="0"/>
              </a:rPr>
              <a:t>First Grade Math</a:t>
            </a:r>
          </a:p>
        </p:txBody>
      </p:sp>
      <p:sp>
        <p:nvSpPr>
          <p:cNvPr id="3" name="Content Placeholder 2">
            <a:extLst>
              <a:ext uri="{FF2B5EF4-FFF2-40B4-BE49-F238E27FC236}">
                <a16:creationId xmlns:a16="http://schemas.microsoft.com/office/drawing/2014/main" id="{0E422312-1287-4D84-B156-77504872BCDA}"/>
              </a:ext>
            </a:extLst>
          </p:cNvPr>
          <p:cNvSpPr>
            <a:spLocks noGrp="1"/>
          </p:cNvSpPr>
          <p:nvPr>
            <p:ph idx="1"/>
          </p:nvPr>
        </p:nvSpPr>
        <p:spPr>
          <a:xfrm>
            <a:off x="6096000" y="361950"/>
            <a:ext cx="4902926" cy="1325563"/>
          </a:xfrm>
        </p:spPr>
        <p:txBody>
          <a:bodyPr>
            <a:normAutofit lnSpcReduction="10000"/>
          </a:bodyPr>
          <a:lstStyle/>
          <a:p>
            <a:r>
              <a:rPr lang="en-US" dirty="0"/>
              <a:t>I can count to 120 and understand money.</a:t>
            </a:r>
          </a:p>
          <a:p>
            <a:r>
              <a:rPr lang="en-US" dirty="0"/>
              <a:t>1.NBT.1, 1.NBT.7, 1.MD.4, </a:t>
            </a:r>
          </a:p>
        </p:txBody>
      </p:sp>
      <p:sp>
        <p:nvSpPr>
          <p:cNvPr id="5" name="Content Placeholder 2">
            <a:extLst>
              <a:ext uri="{FF2B5EF4-FFF2-40B4-BE49-F238E27FC236}">
                <a16:creationId xmlns:a16="http://schemas.microsoft.com/office/drawing/2014/main" id="{F54E1D9A-782A-45F9-B245-E08B5FBAE098}"/>
              </a:ext>
            </a:extLst>
          </p:cNvPr>
          <p:cNvSpPr txBox="1">
            <a:spLocks/>
          </p:cNvSpPr>
          <p:nvPr/>
        </p:nvSpPr>
        <p:spPr>
          <a:xfrm>
            <a:off x="445155" y="1894541"/>
            <a:ext cx="11123798" cy="444838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 Students will begin by writing their numbers through to 100. We will then listen to our Jack Hartmann Videos, Subitize, count to 150, and shapes. Students will then take a pre-test on comparing numbers, stating which one is greater than and which one is less than. Once done, the students will go into creating their alligator less than/greater than signs. I will then show two numbers on the board, and students are to hold up which sign goes in the blank. When complete, we will fill out a worksheet where students cut and glue the alligator “eating” the correct number.</a:t>
            </a:r>
          </a:p>
          <a:p>
            <a:r>
              <a:rPr lang="en-US" sz="3100" dirty="0"/>
              <a:t>Tuesday-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as a group together to better understand numbers that are greater and less than.</a:t>
            </a:r>
          </a:p>
          <a:p>
            <a:r>
              <a:rPr lang="en-US" sz="3100" dirty="0"/>
              <a:t>Wednesday-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independently to gauge where they are at. </a:t>
            </a:r>
          </a:p>
          <a:p>
            <a:r>
              <a:rPr lang="en-US" sz="3100" dirty="0"/>
              <a:t>Thursday-</a:t>
            </a:r>
          </a:p>
          <a:p>
            <a:pPr marL="0" indent="0">
              <a:buNone/>
            </a:pPr>
            <a:r>
              <a:rPr lang="en-US" sz="3100" dirty="0"/>
              <a:t>-Students will begin by writing their numbers through to 100. We will then listen to our Jack Hartmann Videos, Subitize, count to 150, and shapes. Students will independently work on a comparing numbers sheet, we will go over the answers together and clear up any misunderstandings concerning comparing numbers. When complete, students will work on a I-ready math lesson. </a:t>
            </a:r>
          </a:p>
          <a:p>
            <a:r>
              <a:rPr lang="en-US" sz="3100" dirty="0"/>
              <a:t>Friday-</a:t>
            </a:r>
          </a:p>
          <a:p>
            <a:pPr marL="0" indent="0">
              <a:buNone/>
            </a:pPr>
            <a:r>
              <a:rPr lang="en-US" sz="3100" dirty="0"/>
              <a:t>- Students will be assessed on Math goals, take their I-ready growth monitoring, have a quiz over comparing numbers, and fill in their hundreds chart without help.</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p:txBody>
      </p:sp>
    </p:spTree>
    <p:extLst>
      <p:ext uri="{BB962C8B-B14F-4D97-AF65-F5344CB8AC3E}">
        <p14:creationId xmlns:p14="http://schemas.microsoft.com/office/powerpoint/2010/main" val="304124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B5B-4A8E-44F9-982F-D0A7A23D6CC4}"/>
              </a:ext>
            </a:extLst>
          </p:cNvPr>
          <p:cNvSpPr>
            <a:spLocks noGrp="1"/>
          </p:cNvSpPr>
          <p:nvPr>
            <p:ph type="title"/>
          </p:nvPr>
        </p:nvSpPr>
        <p:spPr>
          <a:xfrm>
            <a:off x="838200" y="365125"/>
            <a:ext cx="3608294" cy="1325563"/>
          </a:xfrm>
        </p:spPr>
        <p:txBody>
          <a:bodyPr/>
          <a:lstStyle/>
          <a:p>
            <a:pPr algn="ctr"/>
            <a:r>
              <a:rPr lang="en-US" dirty="0">
                <a:solidFill>
                  <a:schemeClr val="accent6"/>
                </a:solidFill>
                <a:latin typeface="Ink Free" panose="03080402000500000000" pitchFamily="66" charset="0"/>
              </a:rPr>
              <a:t>Second Grade ELA</a:t>
            </a:r>
          </a:p>
        </p:txBody>
      </p:sp>
      <p:sp>
        <p:nvSpPr>
          <p:cNvPr id="3" name="Content Placeholder 2">
            <a:extLst>
              <a:ext uri="{FF2B5EF4-FFF2-40B4-BE49-F238E27FC236}">
                <a16:creationId xmlns:a16="http://schemas.microsoft.com/office/drawing/2014/main" id="{F7C609A9-9F6A-4EC3-B91F-BE3D085109FF}"/>
              </a:ext>
            </a:extLst>
          </p:cNvPr>
          <p:cNvSpPr>
            <a:spLocks noGrp="1"/>
          </p:cNvSpPr>
          <p:nvPr>
            <p:ph idx="1"/>
          </p:nvPr>
        </p:nvSpPr>
        <p:spPr>
          <a:xfrm>
            <a:off x="6096000" y="271089"/>
            <a:ext cx="4845424" cy="1419599"/>
          </a:xfrm>
        </p:spPr>
        <p:txBody>
          <a:bodyPr>
            <a:normAutofit fontScale="92500" lnSpcReduction="20000"/>
          </a:bodyPr>
          <a:lstStyle/>
          <a:p>
            <a:r>
              <a:rPr lang="en-US" dirty="0"/>
              <a:t>I ask and answer questions about a text.</a:t>
            </a:r>
          </a:p>
          <a:p>
            <a:r>
              <a:rPr lang="en-US" dirty="0"/>
              <a:t>RF3, RL1, RI1, E3, RL2-10, RI2-10, W5-8</a:t>
            </a:r>
          </a:p>
        </p:txBody>
      </p:sp>
      <p:sp>
        <p:nvSpPr>
          <p:cNvPr id="5" name="Content Placeholder 2">
            <a:extLst>
              <a:ext uri="{FF2B5EF4-FFF2-40B4-BE49-F238E27FC236}">
                <a16:creationId xmlns:a16="http://schemas.microsoft.com/office/drawing/2014/main" id="{CAEB45C6-7C66-457E-B743-D67014C9D1F9}"/>
              </a:ext>
            </a:extLst>
          </p:cNvPr>
          <p:cNvSpPr txBox="1">
            <a:spLocks/>
          </p:cNvSpPr>
          <p:nvPr/>
        </p:nvSpPr>
        <p:spPr>
          <a:xfrm>
            <a:off x="445155" y="1894541"/>
            <a:ext cx="11123798" cy="444838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Monday-</a:t>
            </a:r>
          </a:p>
          <a:p>
            <a:pPr marL="0" indent="0">
              <a:buNone/>
            </a:pPr>
            <a:r>
              <a:rPr lang="en-US" sz="3600" dirty="0"/>
              <a:t>- Begin with morning work, correcting sentences and writing about a given topic “What did you do this weekend?”. We will then move into our Words their way for the day, students will sort pictures into beginning sounds “P, T, G, and N”. Once complete the students will return to their desk and read a book until all students are done. We will then move into our article for the week “Important people”, students will read the story by their self, listen to the story on read works, we will read the story together, and then listen to me read it. Once done, the students will read the story by themselves again and circle any words that they do not know. We will then review our vocabulary for the week from the story – Janitor, Teacher, Principal, Leader, city/town, Mayor, State, Governor, and President”. We will define the words as a group. When done, the students will listen to the ABC rap and Jack Hartmann’s ABC song. We will then move into our Fluency folder and I-Ready rotation. </a:t>
            </a:r>
          </a:p>
          <a:p>
            <a:r>
              <a:rPr lang="en-US" sz="3600" dirty="0"/>
              <a:t>Tuesday-</a:t>
            </a:r>
          </a:p>
          <a:p>
            <a:pPr marL="0" indent="0">
              <a:buNone/>
            </a:pPr>
            <a:r>
              <a:rPr lang="en-US" sz="3600" dirty="0"/>
              <a:t>- Begin with morning work, correcting sentence mechanics and writing about a given topic “What is something Terrific that happened to you yesterday”. We will then move into our Words their Way, sorting words into beginning sounds “C and H”. Once complete, the students will get our their article “Important People” and begin defining the words that they circled from the previous day. We will then move into finishing our definitions from the day before, and adding correlating pictures to each of the words. We will then go into our discussion about the main idea of the story, who are service people and why are they important, as the students list different important jobs, we will write them down on a list in our notebook. Students will then listen to the ABC Rap and Jack Hartmann song. </a:t>
            </a:r>
          </a:p>
          <a:p>
            <a:r>
              <a:rPr lang="en-US" sz="3600" dirty="0"/>
              <a:t>Wednesday-</a:t>
            </a:r>
          </a:p>
          <a:p>
            <a:pPr marL="0" indent="0">
              <a:buNone/>
            </a:pPr>
            <a:r>
              <a:rPr lang="en-US" sz="3600" dirty="0"/>
              <a:t>-Begin with morning work, correcting sentences and writing about a topic “What is a hot air balloon festival?”. We will then go into our words their way, students will sort words into beginning sounds “ F and D”. Once complete, the students will read a book until all are done. We will then listen to our article “Important people” again and discuss the main idea and provide details from the story- as a group. The students will review the important people in the story and finish making their list of important people and jobs. Students will choose a job to write about and draw a picture to match. We will review our vocabulary. We will then listen to our ABC Rap and Jack Hartmann ABC song. </a:t>
            </a:r>
          </a:p>
          <a:p>
            <a:r>
              <a:rPr lang="en-US" sz="3600" dirty="0"/>
              <a:t>Thursday-</a:t>
            </a:r>
          </a:p>
          <a:p>
            <a:pPr marL="0" indent="0">
              <a:buNone/>
            </a:pPr>
            <a:r>
              <a:rPr lang="en-US" sz="3600" dirty="0"/>
              <a:t>- We will begin with our morning work, correcting sentences and writing about a topic “What do you want to be when you grow up and why?”. We will then review our word sorts for the week. Once complete, students will read the article “Important People” independently, then we will read it once together, we will answer the comprehension questions independently and review our discussion of the main idea and details. We will review our vocabulary for the week, re-associating the pictures with the vocabulary. Students will talk about the Job that they chose and why they did. Once all are done presenting, we will listen to our ABC rap and Jack Hartmann ABC song. </a:t>
            </a:r>
          </a:p>
          <a:p>
            <a:r>
              <a:rPr lang="en-US" sz="3600" dirty="0"/>
              <a:t>Friday-</a:t>
            </a:r>
          </a:p>
          <a:p>
            <a:pPr marL="0" indent="0">
              <a:buNone/>
            </a:pPr>
            <a:r>
              <a:rPr lang="en-US" sz="3600" dirty="0"/>
              <a:t>- Students will be assessed on individual IEP goals, take a definition test over the vocabulary words (They have the option to draw the correlating picture to the word), have a sight word test, and complete I-ready growth monitoring.</a:t>
            </a:r>
          </a:p>
          <a:p>
            <a:r>
              <a:rPr lang="en-US" sz="3600" dirty="0"/>
              <a:t>Key Vocabulary- </a:t>
            </a:r>
            <a:r>
              <a:rPr lang="en-US" sz="3600" dirty="0">
                <a:solidFill>
                  <a:srgbClr val="000000"/>
                </a:solidFill>
              </a:rPr>
              <a:t> </a:t>
            </a:r>
            <a:endParaRPr lang="en-US" sz="3600" dirty="0"/>
          </a:p>
          <a:p>
            <a:r>
              <a:rPr lang="en-US" sz="3600" dirty="0"/>
              <a:t>Differentiation-</a:t>
            </a:r>
          </a:p>
          <a:p>
            <a:r>
              <a:rPr lang="en-US" sz="3600" dirty="0"/>
              <a:t>IEP related Goals- </a:t>
            </a:r>
          </a:p>
          <a:p>
            <a:r>
              <a:rPr lang="en-US" sz="3600" dirty="0"/>
              <a:t>Learning targets-</a:t>
            </a:r>
            <a:endParaRPr lang="en-US" sz="3600" dirty="0">
              <a:solidFill>
                <a:srgbClr val="333333"/>
              </a:solidFill>
            </a:endParaRPr>
          </a:p>
          <a:p>
            <a:endParaRPr lang="en-US" dirty="0"/>
          </a:p>
        </p:txBody>
      </p:sp>
    </p:spTree>
    <p:extLst>
      <p:ext uri="{BB962C8B-B14F-4D97-AF65-F5344CB8AC3E}">
        <p14:creationId xmlns:p14="http://schemas.microsoft.com/office/powerpoint/2010/main" val="346072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4146176" cy="1325563"/>
          </a:xfrm>
        </p:spPr>
        <p:txBody>
          <a:bodyPr/>
          <a:lstStyle/>
          <a:p>
            <a:pPr algn="ctr"/>
            <a:r>
              <a:rPr lang="en-US" dirty="0">
                <a:solidFill>
                  <a:schemeClr val="accent6"/>
                </a:solidFill>
                <a:latin typeface="Ink Free" panose="03080402000500000000" pitchFamily="66" charset="0"/>
              </a:rPr>
              <a:t>Second Grade Math</a:t>
            </a:r>
          </a:p>
        </p:txBody>
      </p:sp>
      <p:sp>
        <p:nvSpPr>
          <p:cNvPr id="3" name="Content Placeholder 2">
            <a:extLst>
              <a:ext uri="{FF2B5EF4-FFF2-40B4-BE49-F238E27FC236}">
                <a16:creationId xmlns:a16="http://schemas.microsoft.com/office/drawing/2014/main" id="{9D022985-B813-4B22-94D7-68B91F838A0A}"/>
              </a:ext>
            </a:extLst>
          </p:cNvPr>
          <p:cNvSpPr>
            <a:spLocks noGrp="1"/>
          </p:cNvSpPr>
          <p:nvPr>
            <p:ph idx="1"/>
          </p:nvPr>
        </p:nvSpPr>
        <p:spPr>
          <a:xfrm>
            <a:off x="6049682" y="186624"/>
            <a:ext cx="5419165" cy="1682563"/>
          </a:xfrm>
        </p:spPr>
        <p:txBody>
          <a:bodyPr>
            <a:normAutofit lnSpcReduction="10000"/>
          </a:bodyPr>
          <a:lstStyle/>
          <a:p>
            <a:r>
              <a:rPr lang="en-US" dirty="0"/>
              <a:t>I can understand and compare 3 digit numbers.</a:t>
            </a:r>
          </a:p>
          <a:p>
            <a:r>
              <a:rPr lang="en-US" dirty="0"/>
              <a:t>2.NBT.1a-b, 2.NBT.3, 2.NBT.4, 2.NBT.2, 2.MD.10</a:t>
            </a:r>
          </a:p>
        </p:txBody>
      </p:sp>
      <p:sp>
        <p:nvSpPr>
          <p:cNvPr id="6" name="Content Placeholder 2">
            <a:extLst>
              <a:ext uri="{FF2B5EF4-FFF2-40B4-BE49-F238E27FC236}">
                <a16:creationId xmlns:a16="http://schemas.microsoft.com/office/drawing/2014/main" id="{1AAF45CC-D499-4EB5-AE70-A3A290E2700B}"/>
              </a:ext>
            </a:extLst>
          </p:cNvPr>
          <p:cNvSpPr txBox="1">
            <a:spLocks/>
          </p:cNvSpPr>
          <p:nvPr/>
        </p:nvSpPr>
        <p:spPr>
          <a:xfrm>
            <a:off x="445155" y="1894541"/>
            <a:ext cx="11123798" cy="444838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Monday-</a:t>
            </a:r>
          </a:p>
          <a:p>
            <a:pPr marL="0" indent="0">
              <a:buNone/>
            </a:pPr>
            <a:r>
              <a:rPr lang="en-US" sz="3100" dirty="0"/>
              <a:t>- Students will begin by writing their numbers through to 100. We will then listen to our Jack Hartmann Videos, Subitize, count to 150, and shapes. Students will then take a pre-test on comparing numbers, stating which one is greater than and which one is less than. Once done, the students will go into creating their alligator less than/greater than signs. I will then show two numbers on the board, and students are to hold up which sign goes in the blank. When complete, we will fill out a worksheet where students cut and glue the alligator “eating” the correct number.</a:t>
            </a:r>
          </a:p>
          <a:p>
            <a:r>
              <a:rPr lang="en-US" sz="3100" dirty="0"/>
              <a:t>Tuesday-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as a group together to better understand numbers that are greater and less than.</a:t>
            </a:r>
          </a:p>
          <a:p>
            <a:r>
              <a:rPr lang="en-US" sz="3100" dirty="0"/>
              <a:t>Wednesday-</a:t>
            </a:r>
          </a:p>
          <a:p>
            <a:pPr marL="0" indent="0">
              <a:buNone/>
            </a:pPr>
            <a:r>
              <a:rPr lang="en-US" sz="3100" dirty="0"/>
              <a:t>-Students will begin by writing their numbers through to 100. We will then listen to our Jack Hartmann Videos, Subitize, count to 150, and shapes. We will then move into comparing numbers, I will show numbers on the board with the greater, less than, and equal to sign missing. Students are to hold up the correct alligator eating the correct number. When complete, we will move into a comparing worksheet, students will do this independently to gauge where they are at. </a:t>
            </a:r>
          </a:p>
          <a:p>
            <a:r>
              <a:rPr lang="en-US" sz="3100" dirty="0"/>
              <a:t>Thursday-</a:t>
            </a:r>
          </a:p>
          <a:p>
            <a:pPr marL="0" indent="0">
              <a:buNone/>
            </a:pPr>
            <a:r>
              <a:rPr lang="en-US" sz="3100" dirty="0"/>
              <a:t>-Students will begin by writing their numbers through to 100. We will then listen to our Jack Hartmann Videos, Subitize, count to 150, and shapes. Students will independently work on a comparing numbers sheet, we will go over the answers together and clear up any misunderstandings concerning comparing numbers. When complete, students will work on a I-ready math lesson. </a:t>
            </a:r>
          </a:p>
          <a:p>
            <a:r>
              <a:rPr lang="en-US" sz="3100" dirty="0"/>
              <a:t>Friday-</a:t>
            </a:r>
          </a:p>
          <a:p>
            <a:pPr marL="0" indent="0">
              <a:buNone/>
            </a:pPr>
            <a:r>
              <a:rPr lang="en-US" sz="3100" dirty="0"/>
              <a:t>- Students will be assessed on Math goals, take their I-ready growth monitoring, have a quiz over comparing numbers, and fill in their hundreds chart without help.</a:t>
            </a:r>
          </a:p>
          <a:p>
            <a:r>
              <a:rPr lang="en-US" sz="3100" dirty="0"/>
              <a:t>Key Vocabulary- </a:t>
            </a:r>
            <a:r>
              <a:rPr lang="en-US" sz="3100" dirty="0">
                <a:solidFill>
                  <a:srgbClr val="000000"/>
                </a:solidFill>
              </a:rPr>
              <a:t> </a:t>
            </a:r>
            <a:endParaRPr lang="en-US" sz="3100" dirty="0"/>
          </a:p>
          <a:p>
            <a:r>
              <a:rPr lang="en-US" sz="3100" dirty="0"/>
              <a:t>Differentiation-</a:t>
            </a:r>
          </a:p>
          <a:p>
            <a:r>
              <a:rPr lang="en-US" sz="3100" dirty="0"/>
              <a:t>IEP related Goals- </a:t>
            </a:r>
          </a:p>
          <a:p>
            <a:r>
              <a:rPr lang="en-US" sz="3100" dirty="0"/>
              <a:t>Learning targets-</a:t>
            </a:r>
            <a:endParaRPr lang="en-US" sz="3100" dirty="0">
              <a:solidFill>
                <a:srgbClr val="333333"/>
              </a:solidFill>
            </a:endParaRPr>
          </a:p>
        </p:txBody>
      </p:sp>
    </p:spTree>
    <p:extLst>
      <p:ext uri="{BB962C8B-B14F-4D97-AF65-F5344CB8AC3E}">
        <p14:creationId xmlns:p14="http://schemas.microsoft.com/office/powerpoint/2010/main" val="340925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5A0B-F25D-4F45-8EA6-B018F8F27F3A}"/>
              </a:ext>
            </a:extLst>
          </p:cNvPr>
          <p:cNvSpPr>
            <a:spLocks noGrp="1"/>
          </p:cNvSpPr>
          <p:nvPr>
            <p:ph type="title"/>
          </p:nvPr>
        </p:nvSpPr>
        <p:spPr>
          <a:xfrm>
            <a:off x="838200" y="365125"/>
            <a:ext cx="3668059" cy="1325563"/>
          </a:xfrm>
        </p:spPr>
        <p:txBody>
          <a:bodyPr/>
          <a:lstStyle/>
          <a:p>
            <a:pPr algn="ctr"/>
            <a:r>
              <a:rPr lang="en-US" dirty="0">
                <a:solidFill>
                  <a:schemeClr val="accent6"/>
                </a:solidFill>
                <a:latin typeface="Ink Free" panose="03080402000500000000" pitchFamily="66" charset="0"/>
              </a:rPr>
              <a:t>Third Grade ELA</a:t>
            </a:r>
          </a:p>
        </p:txBody>
      </p:sp>
      <p:sp>
        <p:nvSpPr>
          <p:cNvPr id="3" name="Content Placeholder 2">
            <a:extLst>
              <a:ext uri="{FF2B5EF4-FFF2-40B4-BE49-F238E27FC236}">
                <a16:creationId xmlns:a16="http://schemas.microsoft.com/office/drawing/2014/main" id="{9D022985-B813-4B22-94D7-68B91F838A0A}"/>
              </a:ext>
            </a:extLst>
          </p:cNvPr>
          <p:cNvSpPr>
            <a:spLocks noGrp="1"/>
          </p:cNvSpPr>
          <p:nvPr>
            <p:ph idx="1"/>
          </p:nvPr>
        </p:nvSpPr>
        <p:spPr>
          <a:xfrm>
            <a:off x="6095999" y="365125"/>
            <a:ext cx="4041913" cy="1325563"/>
          </a:xfrm>
        </p:spPr>
        <p:txBody>
          <a:bodyPr>
            <a:normAutofit fontScale="85000" lnSpcReduction="20000"/>
          </a:bodyPr>
          <a:lstStyle/>
          <a:p>
            <a:r>
              <a:rPr lang="en-US" dirty="0"/>
              <a:t>I can determine the main idea and recount stories.</a:t>
            </a:r>
          </a:p>
          <a:p>
            <a:r>
              <a:rPr lang="en-US" dirty="0"/>
              <a:t>RL2, RI3, W3, RF3-4, RL 1-10, RI1-10, W4-10, SL1-6, L1-6</a:t>
            </a:r>
          </a:p>
        </p:txBody>
      </p:sp>
      <p:sp>
        <p:nvSpPr>
          <p:cNvPr id="5" name="Content Placeholder 2">
            <a:extLst>
              <a:ext uri="{FF2B5EF4-FFF2-40B4-BE49-F238E27FC236}">
                <a16:creationId xmlns:a16="http://schemas.microsoft.com/office/drawing/2014/main" id="{D090D7FB-E50F-4B86-808C-A97ECCDD7FFE}"/>
              </a:ext>
            </a:extLst>
          </p:cNvPr>
          <p:cNvSpPr txBox="1">
            <a:spLocks/>
          </p:cNvSpPr>
          <p:nvPr/>
        </p:nvSpPr>
        <p:spPr>
          <a:xfrm>
            <a:off x="445155" y="1894541"/>
            <a:ext cx="11123798" cy="444838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Monday-</a:t>
            </a:r>
          </a:p>
          <a:p>
            <a:pPr marL="0" indent="0">
              <a:buNone/>
            </a:pPr>
            <a:r>
              <a:rPr lang="en-US" sz="3600" dirty="0"/>
              <a:t>- Begin with morning work, correcting sentences and writing about a given topic “What did you do this weekend?”. We will then move into our Words their way for the day, students will sort pictures into beginning sounds “P, T, G, and N”. Once complete the students will return to their desk and read a book until all students are done. We will then move into our article for the week “Important people”, students will read the story by their self, listen to the story on read works, we will read the story together, and then listen to me read it. Once done, the students will read the story by themselves again and circle any words that they do not know. We will then review our vocabulary for the week from the story – Janitor, Teacher, Principal, Leader, city/town, Mayor, State, Governor, and President”. We will define the words as a group. When done, the students will listen to the ABC rap and Jack Hartmann’s ABC song. We will then move into our Fluency folder and I-Ready rotation. </a:t>
            </a:r>
          </a:p>
          <a:p>
            <a:r>
              <a:rPr lang="en-US" sz="3600" dirty="0"/>
              <a:t>Tuesday-</a:t>
            </a:r>
          </a:p>
          <a:p>
            <a:pPr marL="0" indent="0">
              <a:buNone/>
            </a:pPr>
            <a:r>
              <a:rPr lang="en-US" sz="3600" dirty="0"/>
              <a:t>- Begin with morning work, correcting sentence mechanics and writing about a given topic “What is something Terrific that happened to you yesterday”. We will then move into our Words their Way, sorting words into beginning sounds “C and H”. Once complete, the students will get our their article “Important People” and begin defining the words that they circled from the previous day. We will then move into finishing our definitions from the day before, and adding correlating pictures to each of the words. We will then go into our discussion about the main idea of the story, who are service people and why are they important, as the students list different important jobs, we will write them down on a list in our notebook. Students will then listen to the ABC Rap and Jack Hartmann song. </a:t>
            </a:r>
          </a:p>
          <a:p>
            <a:r>
              <a:rPr lang="en-US" sz="3600" dirty="0"/>
              <a:t>Wednesday-</a:t>
            </a:r>
          </a:p>
          <a:p>
            <a:pPr marL="0" indent="0">
              <a:buNone/>
            </a:pPr>
            <a:r>
              <a:rPr lang="en-US" sz="3600" dirty="0"/>
              <a:t>-Begin with morning work, correcting sentences and writing about a topic “What is a hot air balloon festival?”. We will then go into our words their way, students will sort words into beginning sounds “ F and D”. Once complete, the students will read a book until all are done. We will then listen to our article “Important people” again and discuss the main idea and provide details from the story- as a group. The students will review the important people in the story and finish making their list of important people and jobs. Students will choose a job to write about and draw a picture to match. We will review our vocabulary. We will then listen to our ABC Rap and Jack Hartmann ABC song. </a:t>
            </a:r>
          </a:p>
          <a:p>
            <a:r>
              <a:rPr lang="en-US" sz="3600" dirty="0"/>
              <a:t>Thursday-</a:t>
            </a:r>
          </a:p>
          <a:p>
            <a:pPr marL="0" indent="0">
              <a:buNone/>
            </a:pPr>
            <a:r>
              <a:rPr lang="en-US" sz="3600" dirty="0"/>
              <a:t>- We will begin with our morning work, correcting sentences and writing about a topic “What do you want to be when you grow up and why?”. We will then review our word sorts for the week. Once complete, students will read the article “Important People” independently, then we will read it once together, we will answer the comprehension questions independently and review our discussion of the main idea and details. We will review our vocabulary for the week, re-associating the pictures with the vocabulary. Students will talk about the Job that they chose and why they did. Once all are done presenting, we will listen to our ABC rap and Jack Hartmann ABC song. </a:t>
            </a:r>
          </a:p>
          <a:p>
            <a:r>
              <a:rPr lang="en-US" sz="3600" dirty="0"/>
              <a:t>Friday-</a:t>
            </a:r>
          </a:p>
          <a:p>
            <a:pPr>
              <a:buFontTx/>
              <a:buChar char="-"/>
            </a:pPr>
            <a:r>
              <a:rPr lang="en-US" sz="3600" dirty="0"/>
              <a:t>Students will be assessed on individual IEP goals, take a definition test over the vocabulary words (They have the option to draw the correlating picture to the word), have a sight word test, and complete I-ready growth monitoring.</a:t>
            </a:r>
          </a:p>
          <a:p>
            <a:r>
              <a:rPr lang="en-US" sz="3600" dirty="0"/>
              <a:t>Key Vocabulary- </a:t>
            </a:r>
            <a:r>
              <a:rPr lang="en-US" sz="3600" dirty="0">
                <a:solidFill>
                  <a:srgbClr val="000000"/>
                </a:solidFill>
              </a:rPr>
              <a:t> </a:t>
            </a:r>
            <a:endParaRPr lang="en-US" sz="3600" dirty="0"/>
          </a:p>
          <a:p>
            <a:r>
              <a:rPr lang="en-US" sz="3600" dirty="0"/>
              <a:t>Differentiation-</a:t>
            </a:r>
          </a:p>
          <a:p>
            <a:r>
              <a:rPr lang="en-US" sz="3600" dirty="0"/>
              <a:t>IEP related Goals- </a:t>
            </a:r>
          </a:p>
          <a:p>
            <a:r>
              <a:rPr lang="en-US" sz="3600" dirty="0"/>
              <a:t>Learning targets-</a:t>
            </a:r>
            <a:endParaRPr lang="en-US" sz="3600" dirty="0">
              <a:solidFill>
                <a:srgbClr val="333333"/>
              </a:solidFill>
            </a:endParaRPr>
          </a:p>
          <a:p>
            <a:endParaRPr lang="en-US" dirty="0"/>
          </a:p>
        </p:txBody>
      </p:sp>
    </p:spTree>
    <p:extLst>
      <p:ext uri="{BB962C8B-B14F-4D97-AF65-F5344CB8AC3E}">
        <p14:creationId xmlns:p14="http://schemas.microsoft.com/office/powerpoint/2010/main" val="2997220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2058A1FB6154DA469785D740B52CE" ma:contentTypeVersion="13" ma:contentTypeDescription="Create a new document." ma:contentTypeScope="" ma:versionID="a9f5a0121af26ec82a13c5ac036fffcb">
  <xsd:schema xmlns:xsd="http://www.w3.org/2001/XMLSchema" xmlns:xs="http://www.w3.org/2001/XMLSchema" xmlns:p="http://schemas.microsoft.com/office/2006/metadata/properties" xmlns:ns2="a751096b-4037-4ae2-a922-041b33a54b25" xmlns:ns3="e601ecb9-091e-42d4-971f-40addabe2ade" targetNamespace="http://schemas.microsoft.com/office/2006/metadata/properties" ma:root="true" ma:fieldsID="c4064edc27ff1fa240e55a0f7a588b79" ns2:_="" ns3:_="">
    <xsd:import namespace="a751096b-4037-4ae2-a922-041b33a54b25"/>
    <xsd:import namespace="e601ecb9-091e-42d4-971f-40addabe2a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date"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1096b-4037-4ae2-a922-041b33a54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date" ma:index="16" nillable="true" ma:displayName="date" ma:description="lesson plans " ma:format="DateOnly" ma:internalName="date">
      <xsd:simpleType>
        <xsd:restriction base="dms:DateTime"/>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01ecb9-091e-42d4-971f-40addabe2a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a751096b-4037-4ae2-a922-041b33a54b25" xsi:nil="true"/>
  </documentManagement>
</p:properties>
</file>

<file path=customXml/itemProps1.xml><?xml version="1.0" encoding="utf-8"?>
<ds:datastoreItem xmlns:ds="http://schemas.openxmlformats.org/officeDocument/2006/customXml" ds:itemID="{16A70FDC-275B-45EE-9DBE-8CA0702CC671}">
  <ds:schemaRefs>
    <ds:schemaRef ds:uri="http://schemas.microsoft.com/sharepoint/v3/contenttype/forms"/>
  </ds:schemaRefs>
</ds:datastoreItem>
</file>

<file path=customXml/itemProps2.xml><?xml version="1.0" encoding="utf-8"?>
<ds:datastoreItem xmlns:ds="http://schemas.openxmlformats.org/officeDocument/2006/customXml" ds:itemID="{1E645F39-7FA9-4B88-BC68-496DC06C3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51096b-4037-4ae2-a922-041b33a54b25"/>
    <ds:schemaRef ds:uri="e601ecb9-091e-42d4-971f-40addabe2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DEDF5A-0F63-483F-8444-E5DC9E9566BA}">
  <ds:schemaRefs>
    <ds:schemaRef ds:uri="http://schemas.microsoft.com/office/2006/documentManagement/types"/>
    <ds:schemaRef ds:uri="http://purl.org/dc/dcmitype/"/>
    <ds:schemaRef ds:uri="a751096b-4037-4ae2-a922-041b33a54b25"/>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e601ecb9-091e-42d4-971f-40addabe2ade"/>
  </ds:schemaRefs>
</ds:datastoreItem>
</file>

<file path=docProps/app.xml><?xml version="1.0" encoding="utf-8"?>
<Properties xmlns="http://schemas.openxmlformats.org/officeDocument/2006/extended-properties" xmlns:vt="http://schemas.openxmlformats.org/officeDocument/2006/docPropsVTypes">
  <TotalTime>29466</TotalTime>
  <Words>5065</Words>
  <Application>Microsoft Office PowerPoint</Application>
  <PresentationFormat>Widescreen</PresentationFormat>
  <Paragraphs>226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Ink Free</vt:lpstr>
      <vt:lpstr>Office Theme</vt:lpstr>
      <vt:lpstr>Week at a glance</vt:lpstr>
      <vt:lpstr>“The Way to Get Started Is To Quit Talking And Begin Doing.” – Walt Disney </vt:lpstr>
      <vt:lpstr>Kindergarten ELA</vt:lpstr>
      <vt:lpstr>Kindergarten Math</vt:lpstr>
      <vt:lpstr>First Grade ELA</vt:lpstr>
      <vt:lpstr>First Grade Math</vt:lpstr>
      <vt:lpstr>Second Grade ELA</vt:lpstr>
      <vt:lpstr>Second Grade Math</vt:lpstr>
      <vt:lpstr>Third Grade ELA</vt:lpstr>
      <vt:lpstr>Third Grade Math </vt:lpstr>
      <vt:lpstr>Fourth Grade ELA</vt:lpstr>
      <vt:lpstr>Fourth Grade Math</vt:lpstr>
      <vt:lpstr>Fifth Grade ELA</vt:lpstr>
      <vt:lpstr>Fifth Grade Math</vt:lpstr>
      <vt:lpstr>Resources and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at a glance</dc:title>
  <dc:creator>Brie Weston</dc:creator>
  <cp:lastModifiedBy>Weston, Courtney</cp:lastModifiedBy>
  <cp:revision>291</cp:revision>
  <dcterms:created xsi:type="dcterms:W3CDTF">2019-10-27T01:26:42Z</dcterms:created>
  <dcterms:modified xsi:type="dcterms:W3CDTF">2020-09-21T19:54:45Z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0x0101008552058A1FB6154DA469785D740B52CE</vt:lpwstr>
  </property>
</Properties>
</file>